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1" r:id="rId2"/>
  </p:sldMasterIdLst>
  <p:notesMasterIdLst>
    <p:notesMasterId r:id="rId30"/>
  </p:notesMasterIdLst>
  <p:sldIdLst>
    <p:sldId id="2595" r:id="rId3"/>
    <p:sldId id="318" r:id="rId4"/>
    <p:sldId id="2564" r:id="rId5"/>
    <p:sldId id="2565" r:id="rId6"/>
    <p:sldId id="2566" r:id="rId7"/>
    <p:sldId id="319" r:id="rId8"/>
    <p:sldId id="2568" r:id="rId9"/>
    <p:sldId id="2570" r:id="rId10"/>
    <p:sldId id="2596" r:id="rId11"/>
    <p:sldId id="2572" r:id="rId12"/>
    <p:sldId id="2573" r:id="rId13"/>
    <p:sldId id="2597" r:id="rId14"/>
    <p:sldId id="2575" r:id="rId15"/>
    <p:sldId id="2576" r:id="rId16"/>
    <p:sldId id="2577" r:id="rId17"/>
    <p:sldId id="2578" r:id="rId18"/>
    <p:sldId id="2598" r:id="rId19"/>
    <p:sldId id="2580" r:id="rId20"/>
    <p:sldId id="2581" r:id="rId21"/>
    <p:sldId id="2599" r:id="rId22"/>
    <p:sldId id="2583" r:id="rId23"/>
    <p:sldId id="2584" r:id="rId24"/>
    <p:sldId id="2600" r:id="rId25"/>
    <p:sldId id="2586" r:id="rId26"/>
    <p:sldId id="2587" r:id="rId27"/>
    <p:sldId id="2588" r:id="rId28"/>
    <p:sldId id="25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dvanced Features of GitHub Copilot" id="{6A353451-7804-484D-A857-4BB65E9BE1C2}">
          <p14:sldIdLst>
            <p14:sldId id="2595"/>
          </p14:sldIdLst>
        </p14:section>
        <p14:section name="GitHub Copilot Modes Overview" id="{9A5B5F8B-9BC5-4205-9CA8-FF7FF7242561}">
          <p14:sldIdLst>
            <p14:sldId id="318"/>
            <p14:sldId id="2564"/>
            <p14:sldId id="2565"/>
            <p14:sldId id="2566"/>
          </p14:sldIdLst>
        </p14:section>
        <p14:section name="When to Use Each Mode" id="{774CA94C-DA15-4673-A1F9-E0DF847B65BD}">
          <p14:sldIdLst>
            <p14:sldId id="319"/>
            <p14:sldId id="2568"/>
            <p14:sldId id="2570"/>
          </p14:sldIdLst>
        </p14:section>
        <p14:section name="Extending GitHub Copilot in Your Organization" id="{B1CBE788-0C27-4DBD-96A7-B7CD501EB9DB}">
          <p14:sldIdLst>
            <p14:sldId id="2596"/>
            <p14:sldId id="2572"/>
            <p14:sldId id="2573"/>
          </p14:sldIdLst>
        </p14:section>
        <p14:section name="Customizing GitHub Copilot Chat Responses" id="{3129B8B6-C08C-4394-B092-5D6247034061}">
          <p14:sldIdLst>
            <p14:sldId id="2597"/>
            <p14:sldId id="2575"/>
            <p14:sldId id="2576"/>
            <p14:sldId id="2577"/>
            <p14:sldId id="2578"/>
          </p14:sldIdLst>
        </p14:section>
        <p14:section name="Adding Personal Custom Instructions" id="{F13EB9D3-F56E-4E9B-ABD2-F39AD98A94A6}">
          <p14:sldIdLst>
            <p14:sldId id="2598"/>
            <p14:sldId id="2580"/>
            <p14:sldId id="2581"/>
          </p14:sldIdLst>
        </p14:section>
        <p14:section name="Adding Repository Custom Instructions" id="{7467312E-8901-4883-9063-8A63EEBE4405}">
          <p14:sldIdLst>
            <p14:sldId id="2599"/>
            <p14:sldId id="2583"/>
            <p14:sldId id="2584"/>
          </p14:sldIdLst>
        </p14:section>
        <p14:section name="Extending Copilot Chat with the Model Context Protocol (MCP)" id="{3AA86997-9380-419C-B5B2-FB04BB4FE741}">
          <p14:sldIdLst>
            <p14:sldId id="2600"/>
            <p14:sldId id="2586"/>
            <p14:sldId id="2587"/>
            <p14:sldId id="2588"/>
            <p14:sldId id="25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162168-A6DE-491E-9D88-A024C569AA2E}" v="134" dt="2025-05-06T10:22:14.118"/>
    <p1510:client id="{EE69B36C-7BD6-AC45-BD44-79FA329E1A72}" v="32" dt="2025-05-06T10:10:40.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52906" autoAdjust="0"/>
  </p:normalViewPr>
  <p:slideViewPr>
    <p:cSldViewPr snapToGrid="0">
      <p:cViewPr varScale="1">
        <p:scale>
          <a:sx n="50" d="100"/>
          <a:sy n="50" d="100"/>
        </p:scale>
        <p:origin x="2322"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5BB8C-1B14-4905-BE8B-95AE1F88831B}" type="datetimeFigureOut">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71020-BF0B-4EDD-97BE-218A651A05A3}" type="slidenum">
              <a:t>‹#›</a:t>
            </a:fld>
            <a:endParaRPr lang="en-US"/>
          </a:p>
        </p:txBody>
      </p:sp>
    </p:spTree>
    <p:extLst>
      <p:ext uri="{BB962C8B-B14F-4D97-AF65-F5344CB8AC3E}">
        <p14:creationId xmlns:p14="http://schemas.microsoft.com/office/powerpoint/2010/main" val="732564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GitHub Copilot is an AI-powered code completion tool that assists developers by suggesting code snippets and entire functions. In this presentation, we will explore its features, benefits, integration with development environments, and how to get started with it.
</a:t>
            </a:r>
          </a:p>
        </p:txBody>
      </p:sp>
      <p:sp>
        <p:nvSpPr>
          <p:cNvPr id="4" name="Slide Number Placeholder 3"/>
          <p:cNvSpPr>
            <a:spLocks noGrp="1"/>
          </p:cNvSpPr>
          <p:nvPr>
            <p:ph type="sldNum" sz="quarter" idx="5"/>
          </p:nvPr>
        </p:nvSpPr>
        <p:spPr/>
        <p:txBody>
          <a:bodyPr/>
          <a:lstStyle/>
          <a:p>
            <a:fld id="{EB9511FD-96F4-4D96-9A52-13A6EB729095}" type="slidenum">
              <a:t>1</a:t>
            </a:fld>
            <a:endParaRPr lang="en-US"/>
          </a:p>
        </p:txBody>
      </p:sp>
    </p:spTree>
    <p:extLst>
      <p:ext uri="{BB962C8B-B14F-4D97-AF65-F5344CB8AC3E}">
        <p14:creationId xmlns:p14="http://schemas.microsoft.com/office/powerpoint/2010/main" val="23447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14</a:t>
            </a:fld>
            <a:endParaRPr lang="en-US"/>
          </a:p>
        </p:txBody>
      </p:sp>
    </p:spTree>
    <p:extLst>
      <p:ext uri="{BB962C8B-B14F-4D97-AF65-F5344CB8AC3E}">
        <p14:creationId xmlns:p14="http://schemas.microsoft.com/office/powerpoint/2010/main" val="1243826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15</a:t>
            </a:fld>
            <a:endParaRPr lang="en-US"/>
          </a:p>
        </p:txBody>
      </p:sp>
    </p:spTree>
    <p:extLst>
      <p:ext uri="{BB962C8B-B14F-4D97-AF65-F5344CB8AC3E}">
        <p14:creationId xmlns:p14="http://schemas.microsoft.com/office/powerpoint/2010/main" val="88856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16</a:t>
            </a:fld>
            <a:endParaRPr lang="en-US"/>
          </a:p>
        </p:txBody>
      </p:sp>
    </p:spTree>
    <p:extLst>
      <p:ext uri="{BB962C8B-B14F-4D97-AF65-F5344CB8AC3E}">
        <p14:creationId xmlns:p14="http://schemas.microsoft.com/office/powerpoint/2010/main" val="4005001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18</a:t>
            </a:fld>
            <a:endParaRPr lang="en-US"/>
          </a:p>
        </p:txBody>
      </p:sp>
    </p:spTree>
    <p:extLst>
      <p:ext uri="{BB962C8B-B14F-4D97-AF65-F5344CB8AC3E}">
        <p14:creationId xmlns:p14="http://schemas.microsoft.com/office/powerpoint/2010/main" val="52790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19</a:t>
            </a:fld>
            <a:endParaRPr lang="en-US"/>
          </a:p>
        </p:txBody>
      </p:sp>
    </p:spTree>
    <p:extLst>
      <p:ext uri="{BB962C8B-B14F-4D97-AF65-F5344CB8AC3E}">
        <p14:creationId xmlns:p14="http://schemas.microsoft.com/office/powerpoint/2010/main" val="512606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21</a:t>
            </a:fld>
            <a:endParaRPr lang="en-US"/>
          </a:p>
        </p:txBody>
      </p:sp>
    </p:spTree>
    <p:extLst>
      <p:ext uri="{BB962C8B-B14F-4D97-AF65-F5344CB8AC3E}">
        <p14:creationId xmlns:p14="http://schemas.microsoft.com/office/powerpoint/2010/main" val="4274846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22</a:t>
            </a:fld>
            <a:endParaRPr lang="en-US"/>
          </a:p>
        </p:txBody>
      </p:sp>
    </p:spTree>
    <p:extLst>
      <p:ext uri="{BB962C8B-B14F-4D97-AF65-F5344CB8AC3E}">
        <p14:creationId xmlns:p14="http://schemas.microsoft.com/office/powerpoint/2010/main" val="2436032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24</a:t>
            </a:fld>
            <a:endParaRPr lang="en-US"/>
          </a:p>
        </p:txBody>
      </p:sp>
    </p:spTree>
    <p:extLst>
      <p:ext uri="{BB962C8B-B14F-4D97-AF65-F5344CB8AC3E}">
        <p14:creationId xmlns:p14="http://schemas.microsoft.com/office/powerpoint/2010/main" val="1910161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25</a:t>
            </a:fld>
            <a:endParaRPr lang="en-US"/>
          </a:p>
        </p:txBody>
      </p:sp>
    </p:spTree>
    <p:extLst>
      <p:ext uri="{BB962C8B-B14F-4D97-AF65-F5344CB8AC3E}">
        <p14:creationId xmlns:p14="http://schemas.microsoft.com/office/powerpoint/2010/main" val="148431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26</a:t>
            </a:fld>
            <a:endParaRPr lang="en-US"/>
          </a:p>
        </p:txBody>
      </p:sp>
    </p:spTree>
    <p:extLst>
      <p:ext uri="{BB962C8B-B14F-4D97-AF65-F5344CB8AC3E}">
        <p14:creationId xmlns:p14="http://schemas.microsoft.com/office/powerpoint/2010/main" val="1419544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3</a:t>
            </a:fld>
            <a:endParaRPr lang="en-US"/>
          </a:p>
        </p:txBody>
      </p:sp>
    </p:spTree>
    <p:extLst>
      <p:ext uri="{BB962C8B-B14F-4D97-AF65-F5344CB8AC3E}">
        <p14:creationId xmlns:p14="http://schemas.microsoft.com/office/powerpoint/2010/main" val="357817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27</a:t>
            </a:fld>
            <a:endParaRPr lang="en-US"/>
          </a:p>
        </p:txBody>
      </p:sp>
    </p:spTree>
    <p:extLst>
      <p:ext uri="{BB962C8B-B14F-4D97-AF65-F5344CB8AC3E}">
        <p14:creationId xmlns:p14="http://schemas.microsoft.com/office/powerpoint/2010/main" val="368749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4</a:t>
            </a:fld>
            <a:endParaRPr lang="en-US"/>
          </a:p>
        </p:txBody>
      </p:sp>
    </p:spTree>
    <p:extLst>
      <p:ext uri="{BB962C8B-B14F-4D97-AF65-F5344CB8AC3E}">
        <p14:creationId xmlns:p14="http://schemas.microsoft.com/office/powerpoint/2010/main" val="275064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5</a:t>
            </a:fld>
            <a:endParaRPr lang="en-US"/>
          </a:p>
        </p:txBody>
      </p:sp>
    </p:spTree>
    <p:extLst>
      <p:ext uri="{BB962C8B-B14F-4D97-AF65-F5344CB8AC3E}">
        <p14:creationId xmlns:p14="http://schemas.microsoft.com/office/powerpoint/2010/main" val="227623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7</a:t>
            </a:fld>
            <a:endParaRPr lang="en-US"/>
          </a:p>
        </p:txBody>
      </p:sp>
    </p:spTree>
    <p:extLst>
      <p:ext uri="{BB962C8B-B14F-4D97-AF65-F5344CB8AC3E}">
        <p14:creationId xmlns:p14="http://schemas.microsoft.com/office/powerpoint/2010/main" val="3197567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8</a:t>
            </a:fld>
            <a:endParaRPr lang="en-US"/>
          </a:p>
        </p:txBody>
      </p:sp>
    </p:spTree>
    <p:extLst>
      <p:ext uri="{BB962C8B-B14F-4D97-AF65-F5344CB8AC3E}">
        <p14:creationId xmlns:p14="http://schemas.microsoft.com/office/powerpoint/2010/main" val="2047932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10</a:t>
            </a:fld>
            <a:endParaRPr lang="en-US"/>
          </a:p>
        </p:txBody>
      </p:sp>
    </p:spTree>
    <p:extLst>
      <p:ext uri="{BB962C8B-B14F-4D97-AF65-F5344CB8AC3E}">
        <p14:creationId xmlns:p14="http://schemas.microsoft.com/office/powerpoint/2010/main" val="1486433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11</a:t>
            </a:fld>
            <a:endParaRPr lang="en-US"/>
          </a:p>
        </p:txBody>
      </p:sp>
    </p:spTree>
    <p:extLst>
      <p:ext uri="{BB962C8B-B14F-4D97-AF65-F5344CB8AC3E}">
        <p14:creationId xmlns:p14="http://schemas.microsoft.com/office/powerpoint/2010/main" val="261023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CBF12D-1BDB-4CDE-B4A3-755EC032A2CF}" type="slidenum">
              <a:t>13</a:t>
            </a:fld>
            <a:endParaRPr lang="en-US"/>
          </a:p>
        </p:txBody>
      </p:sp>
    </p:spTree>
    <p:extLst>
      <p:ext uri="{BB962C8B-B14F-4D97-AF65-F5344CB8AC3E}">
        <p14:creationId xmlns:p14="http://schemas.microsoft.com/office/powerpoint/2010/main" val="1745866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1.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11.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1.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12.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1.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13.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1.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26.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2.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_rels/slideLayout27.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2.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28.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2.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29.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2.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2.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9.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1.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727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265303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3668709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2008368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701997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0969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6772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939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264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1398472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solidFill>
                  <a:schemeClr val="bg1"/>
                </a:solidFill>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328048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2651693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E81BE8A9-A1AC-34E4-CEB5-A6B35902CD39}"/>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611564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702A144-2876-6CAA-BAF8-33A5D98321CC}"/>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21827190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8C589447-D402-C0F4-A554-2A95AC389A00}"/>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7966767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C85FE966-AD4B-9180-5796-B08B4AC05F57}"/>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16221769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F4DA989-A6C5-215F-F113-F97EC60883E8}"/>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89671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24856372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908877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3141582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25370847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254588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1036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19791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3174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71901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59416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0765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3839370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168422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C50CD-E178-4744-9B35-B2F624D6C5E9}" type="datetimeFigureOut">
              <a:rPr lang="en-US" smtClean="0"/>
              <a:pPr/>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8CC95F-0247-41B6-91CF-DC97C76A7088}" type="slidenum">
              <a:rPr lang="en-US" smtClean="0"/>
              <a:pPr/>
              <a:t>‹#›</a:t>
            </a:fld>
            <a:endParaRPr lang="en-US"/>
          </a:p>
        </p:txBody>
      </p:sp>
    </p:spTree>
    <p:extLst>
      <p:ext uri="{BB962C8B-B14F-4D97-AF65-F5344CB8AC3E}">
        <p14:creationId xmlns:p14="http://schemas.microsoft.com/office/powerpoint/2010/main" val="387711511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27189876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03.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205.png"/><Relationship Id="rId4" Type="http://schemas.openxmlformats.org/officeDocument/2006/relationships/image" Target="../media/image1204.png"/></Relationships>
</file>

<file path=ppt/slides/_rels/slide10.xml.rels><?xml version="1.0" encoding="UTF-8" standalone="yes"?>
<Relationships xmlns="http://schemas.openxmlformats.org/package/2006/relationships"><Relationship Id="rId3" Type="http://schemas.openxmlformats.org/officeDocument/2006/relationships/image" Target="../media/image1210.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11.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12.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213.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14.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15.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16.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17.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18.jpe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19.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20.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221.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222.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223.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06.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207.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03.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08.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09.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technology concept">
            <a:extLst>
              <a:ext uri="{FF2B5EF4-FFF2-40B4-BE49-F238E27FC236}">
                <a16:creationId xmlns:a16="http://schemas.microsoft.com/office/drawing/2014/main" id="{9B5C6C78-0841-40E1-A6C7-948721706DE1}"/>
              </a:ext>
            </a:extLst>
          </p:cNvPr>
          <p:cNvPicPr>
            <a:picLocks noChangeAspect="1"/>
          </p:cNvPicPr>
          <p:nvPr/>
        </p:nvPicPr>
        <p:blipFill>
          <a:blip r:embed="rId3"/>
          <a:srcRect t="9091" r="9091"/>
          <a:stretch/>
        </p:blipFill>
        <p:spPr>
          <a:xfrm>
            <a:off x="20" y="10"/>
            <a:ext cx="12191979" cy="6857990"/>
          </a:xfrm>
          <a:prstGeom prst="rect">
            <a:avLst/>
          </a:prstGeom>
        </p:spPr>
      </p:pic>
      <p:sp>
        <p:nvSpPr>
          <p:cNvPr id="2" name="Title 1">
            <a:extLst>
              <a:ext uri="{FF2B5EF4-FFF2-40B4-BE49-F238E27FC236}">
                <a16:creationId xmlns:a16="http://schemas.microsoft.com/office/drawing/2014/main" id="{42EC4044-FD2E-7750-0F29-CA6FAE7669E5}"/>
              </a:ext>
            </a:extLst>
          </p:cNvPr>
          <p:cNvSpPr>
            <a:spLocks noGrp="1"/>
          </p:cNvSpPr>
          <p:nvPr>
            <p:ph type="ctrTitle"/>
          </p:nvPr>
        </p:nvSpPr>
        <p:spPr>
          <a:xfrm>
            <a:off x="313786" y="908651"/>
            <a:ext cx="5230366" cy="4005454"/>
          </a:xfrm>
        </p:spPr>
        <p:txBody>
          <a:bodyPr anchor="t">
            <a:normAutofit/>
          </a:bodyPr>
          <a:lstStyle/>
          <a:p>
            <a:r>
              <a:rPr lang="en-US" sz="5800"/>
              <a:t>Introduction to GitHub Copilot</a:t>
            </a:r>
          </a:p>
        </p:txBody>
      </p:sp>
      <p:sp>
        <p:nvSpPr>
          <p:cNvPr id="3" name="Subtitle 2">
            <a:extLst>
              <a:ext uri="{FF2B5EF4-FFF2-40B4-BE49-F238E27FC236}">
                <a16:creationId xmlns:a16="http://schemas.microsoft.com/office/drawing/2014/main" id="{EA304AB0-31A4-2BA6-4A4B-2F9761E4DA55}"/>
              </a:ext>
            </a:extLst>
          </p:cNvPr>
          <p:cNvSpPr>
            <a:spLocks noGrp="1"/>
          </p:cNvSpPr>
          <p:nvPr>
            <p:ph type="subTitle" idx="1"/>
          </p:nvPr>
        </p:nvSpPr>
        <p:spPr>
          <a:xfrm>
            <a:off x="313787" y="5050632"/>
            <a:ext cx="3793200" cy="1129888"/>
          </a:xfrm>
        </p:spPr>
        <p:txBody>
          <a:bodyPr anchor="b">
            <a:normAutofit/>
          </a:bodyPr>
          <a:lstStyle/>
          <a:p>
            <a:r>
              <a:rPr lang="en-US" sz="2200"/>
              <a:t>Exploring AI assistance in coding workflows</a:t>
            </a:r>
          </a:p>
        </p:txBody>
      </p:sp>
      <p:pic>
        <p:nvPicPr>
          <p:cNvPr id="17" name="Picture 2">
            <a:extLst>
              <a:ext uri="{FF2B5EF4-FFF2-40B4-BE49-F238E27FC236}">
                <a16:creationId xmlns:a16="http://schemas.microsoft.com/office/drawing/2014/main" id="{65F4B5A3-3699-798C-4F63-4E9350DEE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3E200FA-9D7A-A736-75CF-9A882D38C3EF}"/>
              </a:ext>
            </a:extLst>
          </p:cNvPr>
          <p:cNvSpPr txBox="1"/>
          <p:nvPr/>
        </p:nvSpPr>
        <p:spPr>
          <a:xfrm>
            <a:off x="8214846" y="5011429"/>
            <a:ext cx="2769017" cy="307777"/>
          </a:xfrm>
          <a:prstGeom prst="rect">
            <a:avLst/>
          </a:prstGeom>
          <a:noFill/>
        </p:spPr>
        <p:txBody>
          <a:bodyPr wrap="square" rtlCol="0">
            <a:spAutoFit/>
          </a:bodyPr>
          <a:lstStyle/>
          <a:p>
            <a:pPr algn="r"/>
            <a:r>
              <a:rPr lang="en-GB" sz="1400" dirty="0">
                <a:solidFill>
                  <a:schemeClr val="bg2"/>
                </a:solidFill>
                <a:latin typeface="Montserrat" pitchFamily="2" charset="77"/>
              </a:rPr>
              <a:t>by </a:t>
            </a:r>
            <a:r>
              <a:rPr lang="en-GB" sz="1400" dirty="0" err="1">
                <a:solidFill>
                  <a:schemeClr val="bg2"/>
                </a:solidFill>
                <a:latin typeface="Montserrat" pitchFamily="2" charset="77"/>
              </a:rPr>
              <a:t>RocketMind</a:t>
            </a:r>
            <a:r>
              <a:rPr lang="en-GB" sz="1400" dirty="0">
                <a:solidFill>
                  <a:schemeClr val="bg2"/>
                </a:solidFill>
                <a:latin typeface="Montserrat" pitchFamily="2" charset="77"/>
              </a:rPr>
              <a:t> academy</a:t>
            </a:r>
          </a:p>
        </p:txBody>
      </p:sp>
      <p:sp>
        <p:nvSpPr>
          <p:cNvPr id="19" name="TextBox 18">
            <a:extLst>
              <a:ext uri="{FF2B5EF4-FFF2-40B4-BE49-F238E27FC236}">
                <a16:creationId xmlns:a16="http://schemas.microsoft.com/office/drawing/2014/main" id="{118A4FC0-C80B-5C4F-691C-6BDFC954FFDA}"/>
              </a:ext>
            </a:extLst>
          </p:cNvPr>
          <p:cNvSpPr txBox="1"/>
          <p:nvPr/>
        </p:nvSpPr>
        <p:spPr>
          <a:xfrm>
            <a:off x="1460102" y="3237280"/>
            <a:ext cx="9523761" cy="830997"/>
          </a:xfrm>
          <a:prstGeom prst="rect">
            <a:avLst/>
          </a:prstGeom>
          <a:noFill/>
        </p:spPr>
        <p:txBody>
          <a:bodyPr wrap="none" rtlCol="0">
            <a:spAutoFit/>
          </a:bodyPr>
          <a:lstStyle/>
          <a:p>
            <a:pPr algn="r" defTabSz="914367"/>
            <a:r>
              <a:rPr lang="en-US" sz="4800" dirty="0">
                <a:solidFill>
                  <a:schemeClr val="bg1"/>
                </a:solidFill>
              </a:rPr>
              <a:t>Advanced Features of GitHub Copilot</a:t>
            </a:r>
            <a:endParaRPr lang="en-GB" sz="4800" b="1" dirty="0">
              <a:solidFill>
                <a:schemeClr val="bg1"/>
              </a:solidFill>
              <a:latin typeface="Montserrat" pitchFamily="2" charset="77"/>
            </a:endParaRPr>
          </a:p>
        </p:txBody>
      </p:sp>
      <p:pic>
        <p:nvPicPr>
          <p:cNvPr id="20" name="Picture 19" descr="A white rocket with dots and lines&#10;&#10;Description automatically generated">
            <a:extLst>
              <a:ext uri="{FF2B5EF4-FFF2-40B4-BE49-F238E27FC236}">
                <a16:creationId xmlns:a16="http://schemas.microsoft.com/office/drawing/2014/main" id="{F9A4D9A2-8E99-1E57-688B-43FE302F20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0811" y="5445428"/>
            <a:ext cx="763407" cy="698436"/>
          </a:xfrm>
          <a:prstGeom prst="rect">
            <a:avLst/>
          </a:prstGeom>
        </p:spPr>
      </p:pic>
    </p:spTree>
    <p:extLst>
      <p:ext uri="{BB962C8B-B14F-4D97-AF65-F5344CB8AC3E}">
        <p14:creationId xmlns:p14="http://schemas.microsoft.com/office/powerpoint/2010/main" val="84890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4A60-783F-3CE6-C6DE-B0777BED5528}"/>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Installation and Usage</a:t>
            </a:r>
          </a:p>
        </p:txBody>
      </p:sp>
      <p:pic>
        <p:nvPicPr>
          <p:cNvPr id="5" name="Content Placeholder 4" descr="Devil's Point, Reunion Island">
            <a:extLst>
              <a:ext uri="{FF2B5EF4-FFF2-40B4-BE49-F238E27FC236}">
                <a16:creationId xmlns:a16="http://schemas.microsoft.com/office/drawing/2014/main" id="{9D77189A-231F-48CD-9662-7C10A1A05D68}"/>
              </a:ext>
            </a:extLst>
          </p:cNvPr>
          <p:cNvPicPr>
            <a:picLocks noGrp="1" noChangeAspect="1"/>
          </p:cNvPicPr>
          <p:nvPr>
            <p:ph sz="half" idx="1"/>
          </p:nvPr>
        </p:nvPicPr>
        <p:blipFill>
          <a:blip r:embed="rId3"/>
          <a:srcRect t="6740" r="-1" b="-1"/>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4B2E39C4-C8C1-D1AB-7143-F680C9072E1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dirty="0">
                <a:latin typeface="Montserrat" panose="00000500000000000000" pitchFamily="2" charset="0"/>
              </a:rPr>
              <a:t>Extending GitHub Copilot</a:t>
            </a:r>
          </a:p>
          <a:p>
            <a:pPr marL="0" lvl="1" indent="0">
              <a:buNone/>
            </a:pPr>
            <a:r>
              <a:rPr lang="en-US" sz="1400" dirty="0">
                <a:latin typeface="Montserrat" panose="00000500000000000000" pitchFamily="2" charset="0"/>
              </a:rPr>
              <a:t>Organizations can enhance GitHub Copilot functionality by installing extensions from GitHub Marketplace, integrating external tools.</a:t>
            </a:r>
          </a:p>
          <a:p>
            <a:pPr marL="0" indent="0">
              <a:spcBef>
                <a:spcPts val="2500"/>
              </a:spcBef>
              <a:buNone/>
            </a:pPr>
            <a:r>
              <a:rPr lang="en-US" sz="1400" b="1" dirty="0">
                <a:latin typeface="Montserrat" panose="00000500000000000000" pitchFamily="2" charset="0"/>
              </a:rPr>
              <a:t>Eligibility for Extensions</a:t>
            </a:r>
          </a:p>
          <a:p>
            <a:pPr marL="0" lvl="1" indent="0">
              <a:buNone/>
            </a:pPr>
            <a:r>
              <a:rPr lang="en-US" sz="1400" dirty="0">
                <a:latin typeface="Montserrat" panose="00000500000000000000" pitchFamily="2" charset="0"/>
              </a:rPr>
              <a:t>Only organization owners with active Copilot Business or Enterprise plans can install extensions at the organization level.</a:t>
            </a:r>
          </a:p>
          <a:p>
            <a:pPr marL="0" indent="0">
              <a:spcBef>
                <a:spcPts val="2500"/>
              </a:spcBef>
              <a:buNone/>
            </a:pPr>
            <a:r>
              <a:rPr lang="en-US" sz="1400" b="1" dirty="0">
                <a:latin typeface="Montserrat" panose="00000500000000000000" pitchFamily="2" charset="0"/>
              </a:rPr>
              <a:t>Installation Steps</a:t>
            </a:r>
          </a:p>
          <a:p>
            <a:pPr marL="0" lvl="1" indent="0">
              <a:buNone/>
            </a:pPr>
            <a:r>
              <a:rPr lang="en-US" sz="1400" dirty="0">
                <a:latin typeface="Montserrat" panose="00000500000000000000" pitchFamily="2" charset="0"/>
              </a:rPr>
              <a:t>Key steps include setting policies, installing via GitHub Marketplace, and completing onboarding for extensions.</a:t>
            </a:r>
          </a:p>
          <a:p>
            <a:pPr marL="0" indent="0">
              <a:spcBef>
                <a:spcPts val="2500"/>
              </a:spcBef>
              <a:buNone/>
            </a:pPr>
            <a:r>
              <a:rPr lang="en-US" sz="1400" b="1" dirty="0">
                <a:latin typeface="Montserrat" panose="00000500000000000000" pitchFamily="2" charset="0"/>
              </a:rPr>
              <a:t>Custom Extensions</a:t>
            </a:r>
          </a:p>
          <a:p>
            <a:pPr marL="0" lvl="1" indent="0">
              <a:buNone/>
            </a:pPr>
            <a:r>
              <a:rPr lang="en-US" sz="1400" dirty="0">
                <a:latin typeface="Montserrat" panose="00000500000000000000" pitchFamily="2" charset="0"/>
              </a:rPr>
              <a:t>Organizations can create custom Copilot Extensions tailored to internal workflows by building GitHub Apps.</a:t>
            </a:r>
          </a:p>
        </p:txBody>
      </p:sp>
    </p:spTree>
    <p:extLst>
      <p:ext uri="{BB962C8B-B14F-4D97-AF65-F5344CB8AC3E}">
        <p14:creationId xmlns:p14="http://schemas.microsoft.com/office/powerpoint/2010/main" val="2163458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1B727-55B9-2FE2-DCB2-6E89971897BC}"/>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Benefits</a:t>
            </a:r>
          </a:p>
        </p:txBody>
      </p:sp>
      <p:pic>
        <p:nvPicPr>
          <p:cNvPr id="5" name="Content Placeholder 4" descr="Conceptual image representing mosaic media interface and the digital software. A wall of screens  away from view, shimmering with an assortment of random graphics, animations and simple icon images.">
            <a:extLst>
              <a:ext uri="{FF2B5EF4-FFF2-40B4-BE49-F238E27FC236}">
                <a16:creationId xmlns:a16="http://schemas.microsoft.com/office/drawing/2014/main" id="{2EE6ED9E-0626-4CC6-BE94-27B06A4CDA72}"/>
              </a:ext>
            </a:extLst>
          </p:cNvPr>
          <p:cNvPicPr>
            <a:picLocks noGrp="1" noChangeAspect="1"/>
          </p:cNvPicPr>
          <p:nvPr>
            <p:ph sz="half" idx="1"/>
          </p:nvPr>
        </p:nvPicPr>
        <p:blipFill>
          <a:blip r:embed="rId3"/>
          <a:srcRect l="10404" r="1" b="1"/>
          <a:stretch/>
        </p:blipFill>
        <p:spPr>
          <a:xfrm>
            <a:off x="5958018" y="508090"/>
            <a:ext cx="5709726" cy="5846989"/>
          </a:xfrm>
          <a:prstGeom prst="rect">
            <a:avLst/>
          </a:prstGeom>
        </p:spPr>
      </p:pic>
      <p:sp>
        <p:nvSpPr>
          <p:cNvPr id="4" name="Content Placeholder 3">
            <a:extLst>
              <a:ext uri="{FF2B5EF4-FFF2-40B4-BE49-F238E27FC236}">
                <a16:creationId xmlns:a16="http://schemas.microsoft.com/office/drawing/2014/main" id="{24B356C2-A330-237A-45B0-198F24B9BF2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dirty="0">
                <a:latin typeface="Montserrat" panose="00000500000000000000" pitchFamily="2" charset="0"/>
              </a:rPr>
              <a:t>Streamlined Workflows</a:t>
            </a:r>
          </a:p>
          <a:p>
            <a:pPr marL="0" lvl="1" indent="0">
              <a:buNone/>
            </a:pPr>
            <a:r>
              <a:rPr lang="en-US" sz="1400" dirty="0">
                <a:latin typeface="Montserrat" panose="00000500000000000000" pitchFamily="2" charset="0"/>
              </a:rPr>
              <a:t>Connecting Copilot to various tools enhances efficiency by streamlining workflows across CI/CD pipelines and documentation systems.</a:t>
            </a:r>
          </a:p>
          <a:p>
            <a:pPr marL="0" indent="0">
              <a:spcBef>
                <a:spcPts val="2500"/>
              </a:spcBef>
              <a:buNone/>
            </a:pPr>
            <a:r>
              <a:rPr lang="en-US" sz="1400" b="1" dirty="0">
                <a:latin typeface="Montserrat" panose="00000500000000000000" pitchFamily="2" charset="0"/>
              </a:rPr>
              <a:t>Security and Governance</a:t>
            </a:r>
          </a:p>
          <a:p>
            <a:pPr marL="0" lvl="1" indent="0">
              <a:buNone/>
            </a:pPr>
            <a:r>
              <a:rPr lang="en-US" sz="1400" dirty="0">
                <a:latin typeface="Montserrat" panose="00000500000000000000" pitchFamily="2" charset="0"/>
              </a:rPr>
              <a:t>Microsoft Purview protections ensure that enterprise users maintain security and governance across their data and tools.</a:t>
            </a:r>
          </a:p>
        </p:txBody>
      </p:sp>
    </p:spTree>
    <p:extLst>
      <p:ext uri="{BB962C8B-B14F-4D97-AF65-F5344CB8AC3E}">
        <p14:creationId xmlns:p14="http://schemas.microsoft.com/office/powerpoint/2010/main" val="3078626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C1F6F-E1A1-5B71-B7C9-09D55A90D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25588-2E97-450A-8EEA-372FB1580E5E}"/>
              </a:ext>
            </a:extLst>
          </p:cNvPr>
          <p:cNvSpPr>
            <a:spLocks noGrp="1"/>
          </p:cNvSpPr>
          <p:nvPr>
            <p:ph type="title"/>
          </p:nvPr>
        </p:nvSpPr>
        <p:spPr/>
        <p:txBody>
          <a:bodyPr>
            <a:normAutofit fontScale="90000"/>
          </a:bodyPr>
          <a:lstStyle/>
          <a:p>
            <a:r>
              <a:rPr lang="en-GB"/>
              <a:t>04</a:t>
            </a:r>
          </a:p>
        </p:txBody>
      </p:sp>
      <p:sp>
        <p:nvSpPr>
          <p:cNvPr id="3" name="Content Placeholder 2">
            <a:extLst>
              <a:ext uri="{FF2B5EF4-FFF2-40B4-BE49-F238E27FC236}">
                <a16:creationId xmlns:a16="http://schemas.microsoft.com/office/drawing/2014/main" id="{B67C6EBD-C30E-EF10-C569-684D350B7E79}"/>
              </a:ext>
            </a:extLst>
          </p:cNvPr>
          <p:cNvSpPr>
            <a:spLocks noGrp="1"/>
          </p:cNvSpPr>
          <p:nvPr>
            <p:ph sz="quarter" idx="10"/>
          </p:nvPr>
        </p:nvSpPr>
        <p:spPr>
          <a:xfrm>
            <a:off x="626327" y="3502638"/>
            <a:ext cx="11796132" cy="2783914"/>
          </a:xfrm>
        </p:spPr>
        <p:txBody>
          <a:bodyPr>
            <a:normAutofit fontScale="85000" lnSpcReduction="20000"/>
          </a:bodyPr>
          <a:lstStyle/>
          <a:p>
            <a:r>
              <a:rPr lang="en-US" sz="9600" dirty="0"/>
              <a:t>Customizing GitHub Copilot Chat Responses</a:t>
            </a:r>
            <a:endParaRPr lang="en-GB" dirty="0"/>
          </a:p>
        </p:txBody>
      </p:sp>
    </p:spTree>
    <p:extLst>
      <p:ext uri="{BB962C8B-B14F-4D97-AF65-F5344CB8AC3E}">
        <p14:creationId xmlns:p14="http://schemas.microsoft.com/office/powerpoint/2010/main" val="3759594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1CAF6-F4BB-6921-FEBB-245DEBAE6FE6}"/>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Personal Custom Instructions</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5A50B0D4-687D-416F-AF15-6D4CFB1AF8B9}"/>
              </a:ext>
            </a:extLst>
          </p:cNvPr>
          <p:cNvPicPr>
            <a:picLocks noGrp="1" noChangeAspect="1"/>
          </p:cNvPicPr>
          <p:nvPr>
            <p:ph sz="half" idx="1"/>
          </p:nvPr>
        </p:nvPicPr>
        <p:blipFill>
          <a:blip r:embed="rId3"/>
          <a:srcRect l="19812" r="33590" b="1"/>
          <a:stretch/>
        </p:blipFill>
        <p:spPr>
          <a:xfrm>
            <a:off x="7586236" y="508090"/>
            <a:ext cx="4081805" cy="5846990"/>
          </a:xfrm>
          <a:prstGeom prst="rect">
            <a:avLst/>
          </a:prstGeom>
        </p:spPr>
      </p:pic>
      <p:sp>
        <p:nvSpPr>
          <p:cNvPr id="4" name="Content Placeholder 3">
            <a:extLst>
              <a:ext uri="{FF2B5EF4-FFF2-40B4-BE49-F238E27FC236}">
                <a16:creationId xmlns:a16="http://schemas.microsoft.com/office/drawing/2014/main" id="{2FD8DBB1-B898-FBA0-C719-28A2C8BA9ED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dirty="0">
                <a:latin typeface="Montserrat" panose="00000500000000000000" pitchFamily="2" charset="0"/>
              </a:rPr>
              <a:t>Tailored Chat Responses</a:t>
            </a:r>
          </a:p>
          <a:p>
            <a:pPr marL="0" lvl="1" indent="0">
              <a:buNone/>
            </a:pPr>
            <a:r>
              <a:rPr lang="en-US" sz="1400" dirty="0">
                <a:latin typeface="Montserrat" panose="00000500000000000000" pitchFamily="2" charset="0"/>
              </a:rPr>
              <a:t>Users can customize Copilot responses to match personal preferences and project requirements, enhancing coding efficiency.</a:t>
            </a:r>
          </a:p>
          <a:p>
            <a:pPr marL="0" indent="0">
              <a:spcBef>
                <a:spcPts val="2500"/>
              </a:spcBef>
              <a:buNone/>
            </a:pPr>
            <a:r>
              <a:rPr lang="en-US" sz="1400" b="1" dirty="0">
                <a:latin typeface="Montserrat" panose="00000500000000000000" pitchFamily="2" charset="0"/>
              </a:rPr>
              <a:t>Personalized Rules</a:t>
            </a:r>
          </a:p>
          <a:p>
            <a:pPr marL="0" lvl="1" indent="0">
              <a:buNone/>
            </a:pPr>
            <a:r>
              <a:rPr lang="en-US" sz="1400" dirty="0">
                <a:latin typeface="Montserrat" panose="00000500000000000000" pitchFamily="2" charset="0"/>
              </a:rPr>
              <a:t>Setting personalized rules like coding styles and preferred frameworks helps Copilot generate relevant and preferred responses.</a:t>
            </a:r>
          </a:p>
          <a:p>
            <a:pPr marL="0" indent="0">
              <a:spcBef>
                <a:spcPts val="2500"/>
              </a:spcBef>
              <a:buNone/>
            </a:pPr>
            <a:r>
              <a:rPr lang="en-US" sz="1400" b="1" dirty="0">
                <a:latin typeface="Montserrat" panose="00000500000000000000" pitchFamily="2" charset="0"/>
              </a:rPr>
              <a:t>Integration with Workflows</a:t>
            </a:r>
          </a:p>
          <a:p>
            <a:pPr marL="0" lvl="1" indent="0">
              <a:buNone/>
            </a:pPr>
            <a:r>
              <a:rPr lang="en-US" sz="1400" dirty="0">
                <a:latin typeface="Montserrat" panose="00000500000000000000" pitchFamily="2" charset="0"/>
              </a:rPr>
              <a:t>Custom instructions ensure that AI-generated code integrates smoothly into existing workflows while maintaining quality.</a:t>
            </a:r>
          </a:p>
        </p:txBody>
      </p:sp>
    </p:spTree>
    <p:extLst>
      <p:ext uri="{BB962C8B-B14F-4D97-AF65-F5344CB8AC3E}">
        <p14:creationId xmlns:p14="http://schemas.microsoft.com/office/powerpoint/2010/main" val="3338359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F420-5A70-2B87-AD85-B1481536FCCF}"/>
              </a:ext>
            </a:extLst>
          </p:cNvPr>
          <p:cNvSpPr>
            <a:spLocks noGrp="1"/>
          </p:cNvSpPr>
          <p:nvPr>
            <p:ph type="title"/>
          </p:nvPr>
        </p:nvSpPr>
        <p:spPr>
          <a:xfrm>
            <a:off x="521208" y="978408"/>
            <a:ext cx="5020056" cy="1664208"/>
          </a:xfrm>
        </p:spPr>
        <p:txBody>
          <a:bodyPr vert="horz" lIns="91440" tIns="45720" rIns="91440" bIns="45720" rtlCol="0" anchor="t">
            <a:normAutofit fontScale="90000"/>
          </a:bodyPr>
          <a:lstStyle/>
          <a:p>
            <a:r>
              <a:rPr lang="en-US" sz="4100" b="1" kern="1200" dirty="0">
                <a:solidFill>
                  <a:schemeClr val="tx1"/>
                </a:solidFill>
                <a:latin typeface="Montserrat" panose="00000500000000000000" pitchFamily="2" charset="0"/>
              </a:rPr>
              <a:t>Repository-Specific Instructions</a:t>
            </a:r>
          </a:p>
        </p:txBody>
      </p:sp>
      <p:pic>
        <p:nvPicPr>
          <p:cNvPr id="5" name="Content Placeholder 4" descr="Internet Network of Connected Devices and Apps.">
            <a:extLst>
              <a:ext uri="{FF2B5EF4-FFF2-40B4-BE49-F238E27FC236}">
                <a16:creationId xmlns:a16="http://schemas.microsoft.com/office/drawing/2014/main" id="{C7C20BF9-9ABD-40EE-AE0A-2724C3306688}"/>
              </a:ext>
            </a:extLst>
          </p:cNvPr>
          <p:cNvPicPr>
            <a:picLocks noGrp="1" noChangeAspect="1"/>
          </p:cNvPicPr>
          <p:nvPr>
            <p:ph sz="half" idx="1"/>
          </p:nvPr>
        </p:nvPicPr>
        <p:blipFill>
          <a:blip r:embed="rId3"/>
          <a:srcRect l="4568" r="1" b="1"/>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A6583F45-BC87-2C42-5B92-564A4FCBE12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dirty="0">
                <a:latin typeface="Montserrat" panose="00000500000000000000" pitchFamily="2" charset="0"/>
              </a:rPr>
              <a:t>Contextual Guidance</a:t>
            </a:r>
          </a:p>
          <a:p>
            <a:pPr marL="0" lvl="1" indent="0">
              <a:buNone/>
            </a:pPr>
            <a:r>
              <a:rPr lang="en-US" sz="1400" dirty="0">
                <a:latin typeface="Montserrat" panose="00000500000000000000" pitchFamily="2" charset="0"/>
              </a:rPr>
              <a:t>Creating a `.</a:t>
            </a:r>
            <a:r>
              <a:rPr lang="en-US" sz="1400" dirty="0" err="1">
                <a:latin typeface="Montserrat" panose="00000500000000000000" pitchFamily="2" charset="0"/>
              </a:rPr>
              <a:t>github</a:t>
            </a:r>
            <a:r>
              <a:rPr lang="en-US" sz="1400" dirty="0">
                <a:latin typeface="Montserrat" panose="00000500000000000000" pitchFamily="2" charset="0"/>
              </a:rPr>
              <a:t>/copilot-instructions.md` file offers specific instructions and guidelines for your project.</a:t>
            </a:r>
          </a:p>
          <a:p>
            <a:pPr marL="0" indent="0">
              <a:spcBef>
                <a:spcPts val="2500"/>
              </a:spcBef>
              <a:buNone/>
            </a:pPr>
            <a:r>
              <a:rPr lang="en-US" sz="1400" b="1" dirty="0">
                <a:latin typeface="Montserrat" panose="00000500000000000000" pitchFamily="2" charset="0"/>
              </a:rPr>
              <a:t>Frameworks and Libraries</a:t>
            </a:r>
          </a:p>
          <a:p>
            <a:pPr marL="0" lvl="1" indent="0">
              <a:buNone/>
            </a:pPr>
            <a:r>
              <a:rPr lang="en-US" sz="1400" dirty="0">
                <a:latin typeface="Montserrat" panose="00000500000000000000" pitchFamily="2" charset="0"/>
              </a:rPr>
              <a:t>Specify frameworks and libraries used in the project to ensure consistent coding practices among team members.</a:t>
            </a:r>
          </a:p>
          <a:p>
            <a:pPr marL="0" indent="0">
              <a:spcBef>
                <a:spcPts val="2500"/>
              </a:spcBef>
              <a:buNone/>
            </a:pPr>
            <a:r>
              <a:rPr lang="en-US" sz="1400" b="1" dirty="0">
                <a:latin typeface="Montserrat" panose="00000500000000000000" pitchFamily="2" charset="0"/>
              </a:rPr>
              <a:t>Domain-Specific Logic</a:t>
            </a:r>
          </a:p>
          <a:p>
            <a:pPr marL="0" lvl="1" indent="0">
              <a:buNone/>
            </a:pPr>
            <a:r>
              <a:rPr lang="en-US" sz="1400" dirty="0">
                <a:latin typeface="Montserrat" panose="00000500000000000000" pitchFamily="2" charset="0"/>
              </a:rPr>
              <a:t>Provide instructions for prioritizing certain technologies or methodologies relevant to the project's domain.</a:t>
            </a:r>
          </a:p>
          <a:p>
            <a:pPr marL="0" indent="0">
              <a:spcBef>
                <a:spcPts val="2500"/>
              </a:spcBef>
              <a:buNone/>
            </a:pPr>
            <a:r>
              <a:rPr lang="en-US" sz="1400" b="1" dirty="0">
                <a:latin typeface="Montserrat" panose="00000500000000000000" pitchFamily="2" charset="0"/>
              </a:rPr>
              <a:t>Code Structure Rules</a:t>
            </a:r>
          </a:p>
          <a:p>
            <a:pPr marL="0" lvl="1" indent="0">
              <a:buNone/>
            </a:pPr>
            <a:r>
              <a:rPr lang="en-US" sz="1400" dirty="0">
                <a:latin typeface="Montserrat" panose="00000500000000000000" pitchFamily="2" charset="0"/>
              </a:rPr>
              <a:t>Establish rules for code structure to maintain consistency across all contributions, such as docstring formats.</a:t>
            </a:r>
          </a:p>
        </p:txBody>
      </p:sp>
    </p:spTree>
    <p:extLst>
      <p:ext uri="{BB962C8B-B14F-4D97-AF65-F5344CB8AC3E}">
        <p14:creationId xmlns:p14="http://schemas.microsoft.com/office/powerpoint/2010/main" val="3125407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3C0F3-198A-C918-D241-3FEA40244E36}"/>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Model Flexibility</a:t>
            </a:r>
          </a:p>
        </p:txBody>
      </p:sp>
      <p:pic>
        <p:nvPicPr>
          <p:cNvPr id="5" name="Content Placeholder 4" descr="Layout of website design sketches on white paper">
            <a:extLst>
              <a:ext uri="{FF2B5EF4-FFF2-40B4-BE49-F238E27FC236}">
                <a16:creationId xmlns:a16="http://schemas.microsoft.com/office/drawing/2014/main" id="{19350201-7145-4501-9CBC-22480D536A0E}"/>
              </a:ext>
            </a:extLst>
          </p:cNvPr>
          <p:cNvPicPr>
            <a:picLocks noGrp="1" noChangeAspect="1"/>
          </p:cNvPicPr>
          <p:nvPr>
            <p:ph sz="half" idx="1"/>
          </p:nvPr>
        </p:nvPicPr>
        <p:blipFill>
          <a:blip r:embed="rId3"/>
          <a:srcRect l="18719" r="43314" b="1"/>
          <a:stretch/>
        </p:blipFill>
        <p:spPr>
          <a:xfrm>
            <a:off x="517869" y="508091"/>
            <a:ext cx="4221911" cy="5837918"/>
          </a:xfrm>
          <a:prstGeom prst="rect">
            <a:avLst/>
          </a:prstGeom>
        </p:spPr>
      </p:pic>
      <p:sp>
        <p:nvSpPr>
          <p:cNvPr id="4" name="Content Placeholder 3">
            <a:extLst>
              <a:ext uri="{FF2B5EF4-FFF2-40B4-BE49-F238E27FC236}">
                <a16:creationId xmlns:a16="http://schemas.microsoft.com/office/drawing/2014/main" id="{E6C7835D-D90E-D960-AF48-F8618F61561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dirty="0">
                <a:latin typeface="Montserrat" panose="00000500000000000000" pitchFamily="2" charset="0"/>
              </a:rPr>
              <a:t>Model Switching</a:t>
            </a:r>
          </a:p>
          <a:p>
            <a:pPr marL="0" lvl="1" indent="0">
              <a:buNone/>
            </a:pPr>
            <a:r>
              <a:rPr lang="en-US" sz="1400" dirty="0">
                <a:latin typeface="Montserrat" panose="00000500000000000000" pitchFamily="2" charset="0"/>
              </a:rPr>
              <a:t>Copilot Chat allows users to switch models during interactions to improve response quality for different tasks.</a:t>
            </a:r>
          </a:p>
          <a:p>
            <a:pPr marL="0" indent="0">
              <a:spcBef>
                <a:spcPts val="2500"/>
              </a:spcBef>
              <a:buNone/>
            </a:pPr>
            <a:r>
              <a:rPr lang="en-US" sz="1400" b="1" dirty="0">
                <a:latin typeface="Montserrat" panose="00000500000000000000" pitchFamily="2" charset="0"/>
              </a:rPr>
              <a:t>Task Adaptation</a:t>
            </a:r>
          </a:p>
          <a:p>
            <a:pPr marL="0" lvl="1" indent="0">
              <a:buNone/>
            </a:pPr>
            <a:r>
              <a:rPr lang="en-US" sz="1400" dirty="0">
                <a:latin typeface="Montserrat" panose="00000500000000000000" pitchFamily="2" charset="0"/>
              </a:rPr>
              <a:t>Users can adapt the model for specific tasks like code generation or debugging, enhancing productivity.</a:t>
            </a:r>
          </a:p>
          <a:p>
            <a:pPr marL="0" indent="0">
              <a:spcBef>
                <a:spcPts val="2500"/>
              </a:spcBef>
              <a:buNone/>
            </a:pPr>
            <a:r>
              <a:rPr lang="en-US" sz="1400" b="1" dirty="0">
                <a:latin typeface="Montserrat" panose="00000500000000000000" pitchFamily="2" charset="0"/>
              </a:rPr>
              <a:t>Full-Stack Development</a:t>
            </a:r>
          </a:p>
          <a:p>
            <a:pPr marL="0" lvl="1" indent="0">
              <a:buNone/>
            </a:pPr>
            <a:r>
              <a:rPr lang="en-US" sz="1400" dirty="0">
                <a:latin typeface="Montserrat" panose="00000500000000000000" pitchFamily="2" charset="0"/>
              </a:rPr>
              <a:t>The flexibility of model switching benefits full-stack developers working with different technology stacks.</a:t>
            </a:r>
          </a:p>
        </p:txBody>
      </p:sp>
    </p:spTree>
    <p:extLst>
      <p:ext uri="{BB962C8B-B14F-4D97-AF65-F5344CB8AC3E}">
        <p14:creationId xmlns:p14="http://schemas.microsoft.com/office/powerpoint/2010/main" val="5094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8CB49-DC49-0CAE-4CD6-3A7A4A2F409B}"/>
              </a:ext>
            </a:extLst>
          </p:cNvPr>
          <p:cNvSpPr>
            <a:spLocks noGrp="1"/>
          </p:cNvSpPr>
          <p:nvPr>
            <p:ph type="title"/>
          </p:nvPr>
        </p:nvSpPr>
        <p:spPr>
          <a:xfrm>
            <a:off x="521208" y="978408"/>
            <a:ext cx="6300216" cy="132588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Prompt Engineering</a:t>
            </a:r>
          </a:p>
        </p:txBody>
      </p:sp>
      <p:pic>
        <p:nvPicPr>
          <p:cNvPr id="5" name="Content Placeholder 4" descr="Development, Pictogram, Icon, Blackboard, Dark Background">
            <a:extLst>
              <a:ext uri="{FF2B5EF4-FFF2-40B4-BE49-F238E27FC236}">
                <a16:creationId xmlns:a16="http://schemas.microsoft.com/office/drawing/2014/main" id="{61324559-3460-4934-8DF1-7DB87CD18FEA}"/>
              </a:ext>
            </a:extLst>
          </p:cNvPr>
          <p:cNvPicPr>
            <a:picLocks noGrp="1" noChangeAspect="1"/>
          </p:cNvPicPr>
          <p:nvPr>
            <p:ph sz="half" idx="1"/>
          </p:nvPr>
        </p:nvPicPr>
        <p:blipFill>
          <a:blip r:embed="rId3"/>
          <a:stretch>
            <a:fillRect/>
          </a:stretch>
        </p:blipFill>
        <p:spPr>
          <a:xfrm>
            <a:off x="517867" y="2429691"/>
            <a:ext cx="5911415" cy="3916313"/>
          </a:xfrm>
          <a:prstGeom prst="rect">
            <a:avLst/>
          </a:prstGeom>
        </p:spPr>
      </p:pic>
      <p:sp>
        <p:nvSpPr>
          <p:cNvPr id="4" name="Content Placeholder 3">
            <a:extLst>
              <a:ext uri="{FF2B5EF4-FFF2-40B4-BE49-F238E27FC236}">
                <a16:creationId xmlns:a16="http://schemas.microsoft.com/office/drawing/2014/main" id="{69F6087A-80E6-99E0-21F8-6BD3A4127F7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07224" y="1088136"/>
            <a:ext cx="4160520" cy="5257800"/>
          </a:xfrm>
        </p:spPr>
        <p:txBody>
          <a:bodyPr>
            <a:normAutofit/>
          </a:bodyPr>
          <a:lstStyle/>
          <a:p>
            <a:pPr marL="0" indent="0">
              <a:spcBef>
                <a:spcPts val="2500"/>
              </a:spcBef>
              <a:buNone/>
            </a:pPr>
            <a:r>
              <a:rPr lang="en-US" sz="1400" b="1" dirty="0">
                <a:latin typeface="Montserrat" panose="00000500000000000000" pitchFamily="2" charset="0"/>
              </a:rPr>
              <a:t>General Prompts</a:t>
            </a:r>
          </a:p>
          <a:p>
            <a:pPr marL="0" lvl="1" indent="0">
              <a:buNone/>
            </a:pPr>
            <a:r>
              <a:rPr lang="en-US" sz="1400" dirty="0">
                <a:latin typeface="Montserrat" panose="00000500000000000000" pitchFamily="2" charset="0"/>
              </a:rPr>
              <a:t>General prompts provide broad instructions that can yield versatile responses, useful for various tasks.</a:t>
            </a:r>
          </a:p>
          <a:p>
            <a:pPr marL="0" indent="0">
              <a:spcBef>
                <a:spcPts val="2500"/>
              </a:spcBef>
              <a:buNone/>
            </a:pPr>
            <a:r>
              <a:rPr lang="en-US" sz="1400" b="1" dirty="0">
                <a:latin typeface="Montserrat" panose="00000500000000000000" pitchFamily="2" charset="0"/>
              </a:rPr>
              <a:t>Specific Prompts</a:t>
            </a:r>
          </a:p>
          <a:p>
            <a:pPr marL="0" lvl="1" indent="0">
              <a:buNone/>
            </a:pPr>
            <a:r>
              <a:rPr lang="en-US" sz="1400" dirty="0">
                <a:latin typeface="Montserrat" panose="00000500000000000000" pitchFamily="2" charset="0"/>
              </a:rPr>
              <a:t>Specific prompts are tailored to produce precise outputs, beneficial for specialized development needs.</a:t>
            </a:r>
          </a:p>
          <a:p>
            <a:pPr marL="0" indent="0">
              <a:spcBef>
                <a:spcPts val="2500"/>
              </a:spcBef>
              <a:buNone/>
            </a:pPr>
            <a:r>
              <a:rPr lang="en-US" sz="1400" b="1" dirty="0">
                <a:latin typeface="Montserrat" panose="00000500000000000000" pitchFamily="2" charset="0"/>
              </a:rPr>
              <a:t>Contextual Prompts</a:t>
            </a:r>
          </a:p>
          <a:p>
            <a:pPr marL="0" lvl="1" indent="0">
              <a:buNone/>
            </a:pPr>
            <a:r>
              <a:rPr lang="en-US" sz="1400" dirty="0">
                <a:latin typeface="Montserrat" panose="00000500000000000000" pitchFamily="2" charset="0"/>
              </a:rPr>
              <a:t>Contextual prompts use references to existing code, helping align responses with ongoing project standards.</a:t>
            </a:r>
          </a:p>
        </p:txBody>
      </p:sp>
    </p:spTree>
    <p:extLst>
      <p:ext uri="{BB962C8B-B14F-4D97-AF65-F5344CB8AC3E}">
        <p14:creationId xmlns:p14="http://schemas.microsoft.com/office/powerpoint/2010/main" val="656890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DA369-BC6F-B133-D009-9A75A9FD5F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4701F-E301-A720-67AB-785399B44954}"/>
              </a:ext>
            </a:extLst>
          </p:cNvPr>
          <p:cNvSpPr>
            <a:spLocks noGrp="1"/>
          </p:cNvSpPr>
          <p:nvPr>
            <p:ph type="title"/>
          </p:nvPr>
        </p:nvSpPr>
        <p:spPr/>
        <p:txBody>
          <a:bodyPr/>
          <a:lstStyle/>
          <a:p>
            <a:r>
              <a:rPr lang="en-GB"/>
              <a:t>05</a:t>
            </a:r>
          </a:p>
        </p:txBody>
      </p:sp>
      <p:sp>
        <p:nvSpPr>
          <p:cNvPr id="3" name="Content Placeholder 2">
            <a:extLst>
              <a:ext uri="{FF2B5EF4-FFF2-40B4-BE49-F238E27FC236}">
                <a16:creationId xmlns:a16="http://schemas.microsoft.com/office/drawing/2014/main" id="{D238A081-8629-0042-EF33-054E02B2B2CD}"/>
              </a:ext>
            </a:extLst>
          </p:cNvPr>
          <p:cNvSpPr>
            <a:spLocks noGrp="1"/>
          </p:cNvSpPr>
          <p:nvPr>
            <p:ph sz="quarter" idx="10"/>
          </p:nvPr>
        </p:nvSpPr>
        <p:spPr/>
        <p:txBody>
          <a:bodyPr>
            <a:normAutofit fontScale="77500" lnSpcReduction="20000"/>
          </a:bodyPr>
          <a:lstStyle/>
          <a:p>
            <a:r>
              <a:rPr lang="en-US" sz="9600" dirty="0"/>
              <a:t>Adding Personal Custom Instructions</a:t>
            </a:r>
            <a:endParaRPr lang="en-GB" dirty="0"/>
          </a:p>
        </p:txBody>
      </p:sp>
    </p:spTree>
    <p:extLst>
      <p:ext uri="{BB962C8B-B14F-4D97-AF65-F5344CB8AC3E}">
        <p14:creationId xmlns:p14="http://schemas.microsoft.com/office/powerpoint/2010/main" val="2616647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0103F-E51F-956E-4234-2A3525DAAFC2}"/>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Steps to Add Instructions</a:t>
            </a:r>
          </a:p>
        </p:txBody>
      </p:sp>
      <p:pic>
        <p:nvPicPr>
          <p:cNvPr id="5" name="Content Placeholder 4" descr="Login web form">
            <a:extLst>
              <a:ext uri="{FF2B5EF4-FFF2-40B4-BE49-F238E27FC236}">
                <a16:creationId xmlns:a16="http://schemas.microsoft.com/office/drawing/2014/main" id="{DD35752F-FDC4-4C32-965F-268CD008841D}"/>
              </a:ext>
            </a:extLst>
          </p:cNvPr>
          <p:cNvPicPr>
            <a:picLocks noGrp="1" noChangeAspect="1"/>
          </p:cNvPicPr>
          <p:nvPr>
            <p:ph sz="half" idx="1"/>
          </p:nvPr>
        </p:nvPicPr>
        <p:blipFill>
          <a:blip r:embed="rId3"/>
          <a:srcRect l="797" r="9489" b="-2"/>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23C622E7-6C0F-EEBE-DEEE-43D0A74500F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dirty="0">
                <a:latin typeface="Montserrat" panose="00000500000000000000" pitchFamily="2" charset="0"/>
              </a:rPr>
              <a:t>Understanding Custom Instructions</a:t>
            </a:r>
          </a:p>
          <a:p>
            <a:pPr marL="0" lvl="1" indent="0">
              <a:buNone/>
            </a:pPr>
            <a:r>
              <a:rPr lang="en-US" sz="1400" dirty="0">
                <a:latin typeface="Montserrat" panose="00000500000000000000" pitchFamily="2" charset="0"/>
              </a:rPr>
              <a:t>Personal custom instructions allow you to tailor GitHub Copilot Chat responses to your preferences, enhancing the coding experience.</a:t>
            </a:r>
          </a:p>
          <a:p>
            <a:pPr marL="0" indent="0">
              <a:spcBef>
                <a:spcPts val="2500"/>
              </a:spcBef>
              <a:buNone/>
            </a:pPr>
            <a:r>
              <a:rPr lang="en-US" sz="1400" b="1" dirty="0">
                <a:latin typeface="Montserrat" panose="00000500000000000000" pitchFamily="2" charset="0"/>
              </a:rPr>
              <a:t>Accessing the Chat Panel</a:t>
            </a:r>
          </a:p>
          <a:p>
            <a:pPr marL="0" lvl="1" indent="0">
              <a:buNone/>
            </a:pPr>
            <a:r>
              <a:rPr lang="en-US" sz="1400" dirty="0">
                <a:latin typeface="Montserrat" panose="00000500000000000000" pitchFamily="2" charset="0"/>
              </a:rPr>
              <a:t>Start by clicking the GitHub Copilot icon to open the Chat panel or access immersive mode for a full experience.</a:t>
            </a:r>
          </a:p>
          <a:p>
            <a:pPr marL="0" indent="0">
              <a:spcBef>
                <a:spcPts val="2500"/>
              </a:spcBef>
              <a:buNone/>
            </a:pPr>
            <a:r>
              <a:rPr lang="en-US" sz="1400" b="1" dirty="0">
                <a:latin typeface="Montserrat" panose="00000500000000000000" pitchFamily="2" charset="0"/>
              </a:rPr>
              <a:t>Setting Your Instructions</a:t>
            </a:r>
          </a:p>
          <a:p>
            <a:pPr marL="0" lvl="1" indent="0">
              <a:buNone/>
            </a:pPr>
            <a:r>
              <a:rPr lang="en-US" sz="1400" dirty="0">
                <a:latin typeface="Montserrat" panose="00000500000000000000" pitchFamily="2" charset="0"/>
              </a:rPr>
              <a:t>In the Chat panel, use the dropdown menu to enter your personalized instructions using natural language.</a:t>
            </a:r>
          </a:p>
          <a:p>
            <a:pPr marL="0" indent="0">
              <a:spcBef>
                <a:spcPts val="2500"/>
              </a:spcBef>
              <a:buNone/>
            </a:pPr>
            <a:r>
              <a:rPr lang="en-US" sz="1400" b="1" dirty="0">
                <a:latin typeface="Montserrat" panose="00000500000000000000" pitchFamily="2" charset="0"/>
              </a:rPr>
              <a:t>Saving and Testing Instructions</a:t>
            </a:r>
          </a:p>
          <a:p>
            <a:pPr marL="0" lvl="1" indent="0">
              <a:buNone/>
            </a:pPr>
            <a:r>
              <a:rPr lang="en-US" sz="1400" dirty="0">
                <a:latin typeface="Montserrat" panose="00000500000000000000" pitchFamily="2" charset="0"/>
              </a:rPr>
              <a:t>After entering instructions, click save. Test them by starting a new conversation within GitHub Copilot.</a:t>
            </a:r>
          </a:p>
        </p:txBody>
      </p:sp>
    </p:spTree>
    <p:extLst>
      <p:ext uri="{BB962C8B-B14F-4D97-AF65-F5344CB8AC3E}">
        <p14:creationId xmlns:p14="http://schemas.microsoft.com/office/powerpoint/2010/main" val="989321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69683-43C5-89D8-2319-72AFBB0A3DAE}"/>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Priority and Scope</a:t>
            </a:r>
          </a:p>
        </p:txBody>
      </p:sp>
      <p:pic>
        <p:nvPicPr>
          <p:cNvPr id="5" name="Content Placeholder 4" descr="Conceptual image representing mosaic media interface and the digital software. A wall of screens curves away from view, shimmering with an assortment of random graphics, animations and simple icon images.">
            <a:extLst>
              <a:ext uri="{FF2B5EF4-FFF2-40B4-BE49-F238E27FC236}">
                <a16:creationId xmlns:a16="http://schemas.microsoft.com/office/drawing/2014/main" id="{200BD0FD-66EB-4D86-AA12-28C5FDFE9A17}"/>
              </a:ext>
            </a:extLst>
          </p:cNvPr>
          <p:cNvPicPr>
            <a:picLocks noGrp="1" noChangeAspect="1"/>
          </p:cNvPicPr>
          <p:nvPr>
            <p:ph sz="half" idx="1"/>
          </p:nvPr>
        </p:nvPicPr>
        <p:blipFill>
          <a:blip r:embed="rId3"/>
          <a:srcRect l="13992" r="12768"/>
          <a:stretch/>
        </p:blipFill>
        <p:spPr>
          <a:xfrm>
            <a:off x="5958018" y="508090"/>
            <a:ext cx="5709726" cy="5846989"/>
          </a:xfrm>
          <a:prstGeom prst="rect">
            <a:avLst/>
          </a:prstGeom>
        </p:spPr>
      </p:pic>
      <p:sp>
        <p:nvSpPr>
          <p:cNvPr id="4" name="Content Placeholder 3">
            <a:extLst>
              <a:ext uri="{FF2B5EF4-FFF2-40B4-BE49-F238E27FC236}">
                <a16:creationId xmlns:a16="http://schemas.microsoft.com/office/drawing/2014/main" id="{DB36E9E8-1768-F2CC-D9FA-A8931F915BF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dirty="0">
                <a:latin typeface="Montserrat" panose="00000500000000000000" pitchFamily="2" charset="0"/>
              </a:rPr>
              <a:t>Understanding Priority</a:t>
            </a:r>
          </a:p>
          <a:p>
            <a:pPr marL="0" lvl="1" indent="0">
              <a:buNone/>
            </a:pPr>
            <a:r>
              <a:rPr lang="en-US" sz="1400" dirty="0">
                <a:latin typeface="Montserrat" panose="00000500000000000000" pitchFamily="2" charset="0"/>
              </a:rPr>
              <a:t>Personal instructions take precedence over organizational rules, ensuring tailored responses. Avoiding contradictions is essential for clarity.</a:t>
            </a:r>
          </a:p>
          <a:p>
            <a:pPr marL="0" indent="0">
              <a:spcBef>
                <a:spcPts val="2500"/>
              </a:spcBef>
              <a:buNone/>
            </a:pPr>
            <a:r>
              <a:rPr lang="en-US" sz="1400" b="1" dirty="0">
                <a:latin typeface="Montserrat" panose="00000500000000000000" pitchFamily="2" charset="0"/>
              </a:rPr>
              <a:t>Defining Scope</a:t>
            </a:r>
          </a:p>
          <a:p>
            <a:pPr marL="0" lvl="1" indent="0">
              <a:buNone/>
            </a:pPr>
            <a:r>
              <a:rPr lang="en-US" sz="1400" dirty="0">
                <a:latin typeface="Montserrat" panose="00000500000000000000" pitchFamily="2" charset="0"/>
              </a:rPr>
              <a:t>These priority settings are applicable specifically to GitHub Copilot Chat on GitHub, not for other integrations like VS Code.</a:t>
            </a:r>
          </a:p>
        </p:txBody>
      </p:sp>
    </p:spTree>
    <p:extLst>
      <p:ext uri="{BB962C8B-B14F-4D97-AF65-F5344CB8AC3E}">
        <p14:creationId xmlns:p14="http://schemas.microsoft.com/office/powerpoint/2010/main" val="623168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EDC1-0295-F114-5866-59ACD9652C88}"/>
              </a:ext>
            </a:extLst>
          </p:cNvPr>
          <p:cNvSpPr>
            <a:spLocks noGrp="1"/>
          </p:cNvSpPr>
          <p:nvPr>
            <p:ph type="title"/>
          </p:nvPr>
        </p:nvSpPr>
        <p:spPr/>
        <p:txBody>
          <a:bodyPr/>
          <a:lstStyle/>
          <a:p>
            <a:r>
              <a:rPr lang="en-GB"/>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10"/>
          </p:nvPr>
        </p:nvSpPr>
        <p:spPr>
          <a:xfrm>
            <a:off x="838200" y="4007178"/>
            <a:ext cx="10379838" cy="1881557"/>
          </a:xfrm>
        </p:spPr>
        <p:txBody>
          <a:bodyPr>
            <a:normAutofit fontScale="85000" lnSpcReduction="20000"/>
          </a:bodyPr>
          <a:lstStyle/>
          <a:p>
            <a:r>
              <a:rPr lang="en-US" sz="9600" dirty="0"/>
              <a:t>GitHub Copilot Modes Overview</a:t>
            </a:r>
            <a:endParaRPr lang="en-GB" dirty="0"/>
          </a:p>
        </p:txBody>
      </p:sp>
    </p:spTree>
    <p:extLst>
      <p:ext uri="{BB962C8B-B14F-4D97-AF65-F5344CB8AC3E}">
        <p14:creationId xmlns:p14="http://schemas.microsoft.com/office/powerpoint/2010/main" val="3818690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61CF1-4D3C-9D7A-8B68-3CF0987C74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EC8BC7-D068-AB93-9E02-F0FEE6C75028}"/>
              </a:ext>
            </a:extLst>
          </p:cNvPr>
          <p:cNvSpPr>
            <a:spLocks noGrp="1"/>
          </p:cNvSpPr>
          <p:nvPr>
            <p:ph type="title"/>
          </p:nvPr>
        </p:nvSpPr>
        <p:spPr/>
        <p:txBody>
          <a:bodyPr/>
          <a:lstStyle/>
          <a:p>
            <a:r>
              <a:rPr lang="en-GB"/>
              <a:t>06</a:t>
            </a:r>
          </a:p>
        </p:txBody>
      </p:sp>
      <p:sp>
        <p:nvSpPr>
          <p:cNvPr id="3" name="Content Placeholder 2">
            <a:extLst>
              <a:ext uri="{FF2B5EF4-FFF2-40B4-BE49-F238E27FC236}">
                <a16:creationId xmlns:a16="http://schemas.microsoft.com/office/drawing/2014/main" id="{7B69CE13-845D-EBE6-56EB-B6B04ED93420}"/>
              </a:ext>
            </a:extLst>
          </p:cNvPr>
          <p:cNvSpPr>
            <a:spLocks noGrp="1"/>
          </p:cNvSpPr>
          <p:nvPr>
            <p:ph sz="quarter" idx="10"/>
          </p:nvPr>
        </p:nvSpPr>
        <p:spPr>
          <a:xfrm>
            <a:off x="838200" y="4397471"/>
            <a:ext cx="10379838" cy="1881557"/>
          </a:xfrm>
        </p:spPr>
        <p:txBody>
          <a:bodyPr>
            <a:normAutofit fontScale="77500" lnSpcReduction="20000"/>
          </a:bodyPr>
          <a:lstStyle/>
          <a:p>
            <a:r>
              <a:rPr lang="en-US" sz="9600" dirty="0"/>
              <a:t>Adding Repository Custom Instructions</a:t>
            </a:r>
            <a:endParaRPr lang="en-GB" dirty="0"/>
          </a:p>
        </p:txBody>
      </p:sp>
    </p:spTree>
    <p:extLst>
      <p:ext uri="{BB962C8B-B14F-4D97-AF65-F5344CB8AC3E}">
        <p14:creationId xmlns:p14="http://schemas.microsoft.com/office/powerpoint/2010/main" val="925994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B8D43-F531-BC3B-D4F0-8691FFC7762C}"/>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Steps to Add Instructions</a:t>
            </a:r>
          </a:p>
        </p:txBody>
      </p:sp>
      <p:pic>
        <p:nvPicPr>
          <p:cNvPr id="5" name="Content Placeholder 4" descr="4K Resolution">
            <a:extLst>
              <a:ext uri="{FF2B5EF4-FFF2-40B4-BE49-F238E27FC236}">
                <a16:creationId xmlns:a16="http://schemas.microsoft.com/office/drawing/2014/main" id="{0A6DB2C3-CF09-4270-9901-8D2585CC4694}"/>
              </a:ext>
            </a:extLst>
          </p:cNvPr>
          <p:cNvPicPr>
            <a:picLocks noGrp="1" noChangeAspect="1"/>
          </p:cNvPicPr>
          <p:nvPr>
            <p:ph sz="half" idx="1"/>
          </p:nvPr>
        </p:nvPicPr>
        <p:blipFill>
          <a:blip r:embed="rId3"/>
          <a:srcRect l="22391" r="22717" b="1"/>
          <a:stretch/>
        </p:blipFill>
        <p:spPr>
          <a:xfrm>
            <a:off x="517868" y="508090"/>
            <a:ext cx="5705856" cy="5846990"/>
          </a:xfrm>
          <a:prstGeom prst="rect">
            <a:avLst/>
          </a:prstGeom>
        </p:spPr>
      </p:pic>
      <p:sp>
        <p:nvSpPr>
          <p:cNvPr id="4" name="Content Placeholder 3">
            <a:extLst>
              <a:ext uri="{FF2B5EF4-FFF2-40B4-BE49-F238E27FC236}">
                <a16:creationId xmlns:a16="http://schemas.microsoft.com/office/drawing/2014/main" id="{CE04FB80-C74D-A2F6-E837-351808365F9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995160" y="2578608"/>
            <a:ext cx="4672584" cy="3767328"/>
          </a:xfrm>
        </p:spPr>
        <p:txBody>
          <a:bodyPr>
            <a:normAutofit/>
          </a:bodyPr>
          <a:lstStyle/>
          <a:p>
            <a:pPr marL="0" indent="0">
              <a:spcBef>
                <a:spcPts val="2500"/>
              </a:spcBef>
              <a:buNone/>
            </a:pPr>
            <a:r>
              <a:rPr lang="en-US" sz="1400" b="1" dirty="0">
                <a:latin typeface="Montserrat" panose="00000500000000000000" pitchFamily="2" charset="0"/>
              </a:rPr>
              <a:t>Creating the Instructions File</a:t>
            </a:r>
          </a:p>
          <a:p>
            <a:pPr marL="0" lvl="1" indent="0">
              <a:buNone/>
            </a:pPr>
            <a:r>
              <a:rPr lang="en-US" sz="1400" dirty="0">
                <a:latin typeface="Montserrat" panose="00000500000000000000" pitchFamily="2" charset="0"/>
              </a:rPr>
              <a:t>In your repository's root directory, create the file '.</a:t>
            </a:r>
            <a:r>
              <a:rPr lang="en-US" sz="1400" dirty="0" err="1">
                <a:latin typeface="Montserrat" panose="00000500000000000000" pitchFamily="2" charset="0"/>
              </a:rPr>
              <a:t>github</a:t>
            </a:r>
            <a:r>
              <a:rPr lang="en-US" sz="1400" dirty="0">
                <a:latin typeface="Montserrat" panose="00000500000000000000" pitchFamily="2" charset="0"/>
              </a:rPr>
              <a:t>/copilot-instructions.md' to hold your custom instructions.</a:t>
            </a:r>
          </a:p>
          <a:p>
            <a:pPr marL="0" indent="0">
              <a:spcBef>
                <a:spcPts val="2500"/>
              </a:spcBef>
              <a:buNone/>
            </a:pPr>
            <a:r>
              <a:rPr lang="en-US" sz="1400" b="1" dirty="0">
                <a:latin typeface="Montserrat" panose="00000500000000000000" pitchFamily="2" charset="0"/>
              </a:rPr>
              <a:t>Using Markdown Format</a:t>
            </a:r>
          </a:p>
          <a:p>
            <a:pPr marL="0" lvl="1" indent="0">
              <a:buNone/>
            </a:pPr>
            <a:r>
              <a:rPr lang="en-US" sz="1400" dirty="0">
                <a:latin typeface="Montserrat" panose="00000500000000000000" pitchFamily="2" charset="0"/>
              </a:rPr>
              <a:t>Add your custom instructions in Markdown format, allowing for clear and structured guidelines tailored to your project.</a:t>
            </a:r>
          </a:p>
        </p:txBody>
      </p:sp>
    </p:spTree>
    <p:extLst>
      <p:ext uri="{BB962C8B-B14F-4D97-AF65-F5344CB8AC3E}">
        <p14:creationId xmlns:p14="http://schemas.microsoft.com/office/powerpoint/2010/main" val="38523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28CB-36D7-650A-5138-64941CAE08B5}"/>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Examples and Best Practices</a:t>
            </a:r>
          </a:p>
        </p:txBody>
      </p:sp>
      <p:pic>
        <p:nvPicPr>
          <p:cNvPr id="5" name="Content Placeholder 4" descr="young woman with glasses sitting in front of a computer, programming. the code she is working on (c#) can be seen through the screen.">
            <a:extLst>
              <a:ext uri="{FF2B5EF4-FFF2-40B4-BE49-F238E27FC236}">
                <a16:creationId xmlns:a16="http://schemas.microsoft.com/office/drawing/2014/main" id="{ACB18B54-108F-40CD-9D83-77F530E72522}"/>
              </a:ext>
            </a:extLst>
          </p:cNvPr>
          <p:cNvPicPr>
            <a:picLocks noGrp="1" noChangeAspect="1"/>
          </p:cNvPicPr>
          <p:nvPr>
            <p:ph sz="half" idx="1"/>
          </p:nvPr>
        </p:nvPicPr>
        <p:blipFill>
          <a:blip r:embed="rId3"/>
          <a:srcRect l="29611" r="25362" b="1"/>
          <a:stretch/>
        </p:blipFill>
        <p:spPr>
          <a:xfrm>
            <a:off x="7586236" y="508090"/>
            <a:ext cx="4081805" cy="5846990"/>
          </a:xfrm>
          <a:prstGeom prst="rect">
            <a:avLst/>
          </a:prstGeom>
        </p:spPr>
      </p:pic>
      <p:sp>
        <p:nvSpPr>
          <p:cNvPr id="4" name="Content Placeholder 3">
            <a:extLst>
              <a:ext uri="{FF2B5EF4-FFF2-40B4-BE49-F238E27FC236}">
                <a16:creationId xmlns:a16="http://schemas.microsoft.com/office/drawing/2014/main" id="{D5327105-BCB1-FFED-303E-D4CE73D321E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dirty="0">
                <a:latin typeface="Montserrat" panose="00000500000000000000" pitchFamily="2" charset="0"/>
              </a:rPr>
              <a:t>Examples of Instructions</a:t>
            </a:r>
          </a:p>
          <a:p>
            <a:pPr marL="0" lvl="1" indent="0">
              <a:buNone/>
            </a:pPr>
            <a:r>
              <a:rPr lang="en-US" sz="1400" dirty="0">
                <a:latin typeface="Montserrat" panose="00000500000000000000" pitchFamily="2" charset="0"/>
              </a:rPr>
              <a:t>Provide clear examples to guide developers on specific coding practices like using React with TypeScript.</a:t>
            </a:r>
          </a:p>
          <a:p>
            <a:pPr marL="0" indent="0">
              <a:spcBef>
                <a:spcPts val="2500"/>
              </a:spcBef>
              <a:buNone/>
            </a:pPr>
            <a:r>
              <a:rPr lang="en-US" sz="1400" b="1" dirty="0">
                <a:latin typeface="Montserrat" panose="00000500000000000000" pitchFamily="2" charset="0"/>
              </a:rPr>
              <a:t>Supported Environments</a:t>
            </a:r>
          </a:p>
          <a:p>
            <a:pPr marL="0" lvl="1" indent="0">
              <a:buNone/>
            </a:pPr>
            <a:r>
              <a:rPr lang="en-US" sz="1400" dirty="0">
                <a:latin typeface="Montserrat" panose="00000500000000000000" pitchFamily="2" charset="0"/>
              </a:rPr>
              <a:t>Identify environments where the best practices and instructions can be effectively applied, such as Visual Studio and VS Code.</a:t>
            </a:r>
          </a:p>
          <a:p>
            <a:pPr marL="0" indent="0">
              <a:spcBef>
                <a:spcPts val="2500"/>
              </a:spcBef>
              <a:buNone/>
            </a:pPr>
            <a:r>
              <a:rPr lang="en-US" sz="1400" b="1" dirty="0">
                <a:latin typeface="Montserrat" panose="00000500000000000000" pitchFamily="2" charset="0"/>
              </a:rPr>
              <a:t>Best Practices</a:t>
            </a:r>
          </a:p>
          <a:p>
            <a:pPr marL="0" lvl="1" indent="0">
              <a:buNone/>
            </a:pPr>
            <a:r>
              <a:rPr lang="en-US" sz="1400" dirty="0">
                <a:latin typeface="Montserrat" panose="00000500000000000000" pitchFamily="2" charset="0"/>
              </a:rPr>
              <a:t>Emphasize the importance of specificity and conciseness in instructions to avoid ambiguity in software development.</a:t>
            </a:r>
          </a:p>
        </p:txBody>
      </p:sp>
    </p:spTree>
    <p:extLst>
      <p:ext uri="{BB962C8B-B14F-4D97-AF65-F5344CB8AC3E}">
        <p14:creationId xmlns:p14="http://schemas.microsoft.com/office/powerpoint/2010/main" val="2778144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CEAE3-CA7C-27DF-9385-9C2530136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74F2C-BE61-8B1E-2A95-7B3C5B608C5C}"/>
              </a:ext>
            </a:extLst>
          </p:cNvPr>
          <p:cNvSpPr>
            <a:spLocks noGrp="1"/>
          </p:cNvSpPr>
          <p:nvPr>
            <p:ph type="title"/>
          </p:nvPr>
        </p:nvSpPr>
        <p:spPr/>
        <p:txBody>
          <a:bodyPr/>
          <a:lstStyle/>
          <a:p>
            <a:r>
              <a:rPr lang="en-GB"/>
              <a:t>07</a:t>
            </a:r>
          </a:p>
        </p:txBody>
      </p:sp>
      <p:sp>
        <p:nvSpPr>
          <p:cNvPr id="3" name="Content Placeholder 2">
            <a:extLst>
              <a:ext uri="{FF2B5EF4-FFF2-40B4-BE49-F238E27FC236}">
                <a16:creationId xmlns:a16="http://schemas.microsoft.com/office/drawing/2014/main" id="{1A4E0B67-F23E-3233-3568-66ABD76354F2}"/>
              </a:ext>
            </a:extLst>
          </p:cNvPr>
          <p:cNvSpPr>
            <a:spLocks noGrp="1"/>
          </p:cNvSpPr>
          <p:nvPr>
            <p:ph sz="quarter" idx="10"/>
          </p:nvPr>
        </p:nvSpPr>
        <p:spPr/>
        <p:txBody>
          <a:bodyPr>
            <a:normAutofit fontScale="55000" lnSpcReduction="20000"/>
          </a:bodyPr>
          <a:lstStyle/>
          <a:p>
            <a:r>
              <a:rPr lang="en-US" sz="9600" dirty="0"/>
              <a:t>Extending Copilot Chat with the Model Context Protocol (MCP)</a:t>
            </a:r>
            <a:endParaRPr lang="en-GB" dirty="0"/>
          </a:p>
        </p:txBody>
      </p:sp>
    </p:spTree>
    <p:extLst>
      <p:ext uri="{BB962C8B-B14F-4D97-AF65-F5344CB8AC3E}">
        <p14:creationId xmlns:p14="http://schemas.microsoft.com/office/powerpoint/2010/main" val="1774986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6CE8-AB1D-1E6A-18C3-C28B88A7EE51}"/>
              </a:ext>
            </a:extLst>
          </p:cNvPr>
          <p:cNvSpPr>
            <a:spLocks noGrp="1"/>
          </p:cNvSpPr>
          <p:nvPr>
            <p:ph type="title"/>
          </p:nvPr>
        </p:nvSpPr>
        <p:spPr>
          <a:xfrm>
            <a:off x="521208" y="978408"/>
            <a:ext cx="5020056" cy="1664208"/>
          </a:xfrm>
        </p:spPr>
        <p:txBody>
          <a:bodyPr vert="horz" lIns="91440" tIns="45720" rIns="91440" bIns="45720" rtlCol="0" anchor="t">
            <a:normAutofit fontScale="90000"/>
          </a:bodyPr>
          <a:lstStyle/>
          <a:p>
            <a:r>
              <a:rPr lang="en-US" b="1" kern="1200" dirty="0">
                <a:solidFill>
                  <a:schemeClr val="tx1"/>
                </a:solidFill>
                <a:latin typeface="Montserrat" panose="00000500000000000000" pitchFamily="2" charset="0"/>
              </a:rPr>
              <a:t>Key Features and Prerequisites</a:t>
            </a:r>
          </a:p>
        </p:txBody>
      </p:sp>
      <p:pic>
        <p:nvPicPr>
          <p:cNvPr id="5" name="Content Placeholder 4" descr="AI Artificial intelligence abstract neural network future technology internet of things big data">
            <a:extLst>
              <a:ext uri="{FF2B5EF4-FFF2-40B4-BE49-F238E27FC236}">
                <a16:creationId xmlns:a16="http://schemas.microsoft.com/office/drawing/2014/main" id="{49C961C8-61E2-4D1D-9F55-E209EE26C7FA}"/>
              </a:ext>
            </a:extLst>
          </p:cNvPr>
          <p:cNvPicPr>
            <a:picLocks noGrp="1" noChangeAspect="1"/>
          </p:cNvPicPr>
          <p:nvPr>
            <p:ph sz="half" idx="1"/>
          </p:nvPr>
        </p:nvPicPr>
        <p:blipFill>
          <a:blip r:embed="rId3"/>
          <a:srcRect t="1520" r="-1" b="5218"/>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DD0E79BA-042F-3CAC-B6AE-134DA60EED4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dirty="0">
                <a:latin typeface="Montserrat" panose="00000500000000000000" pitchFamily="2" charset="0"/>
              </a:rPr>
              <a:t>Connectivity with External Tools</a:t>
            </a:r>
          </a:p>
          <a:p>
            <a:pPr marL="0" lvl="1" indent="0">
              <a:buNone/>
            </a:pPr>
            <a:r>
              <a:rPr lang="en-US" sz="1400" dirty="0">
                <a:latin typeface="Montserrat" panose="00000500000000000000" pitchFamily="2" charset="0"/>
              </a:rPr>
              <a:t>MCP enables seamless interaction between AI models and various external data sources, enhancing functionality.</a:t>
            </a:r>
          </a:p>
          <a:p>
            <a:pPr marL="0" indent="0">
              <a:spcBef>
                <a:spcPts val="2500"/>
              </a:spcBef>
              <a:buNone/>
            </a:pPr>
            <a:r>
              <a:rPr lang="en-US" sz="1400" b="1" dirty="0">
                <a:latin typeface="Montserrat" panose="00000500000000000000" pitchFamily="2" charset="0"/>
              </a:rPr>
              <a:t>Automated Workflows</a:t>
            </a:r>
          </a:p>
          <a:p>
            <a:pPr marL="0" lvl="1" indent="0">
              <a:buNone/>
            </a:pPr>
            <a:r>
              <a:rPr lang="en-US" sz="1400" dirty="0">
                <a:latin typeface="Montserrat" panose="00000500000000000000" pitchFamily="2" charset="0"/>
              </a:rPr>
              <a:t>Automation through MCP streamlines processes by allowing Copilot Chat to perform tasks without user intervention.</a:t>
            </a:r>
          </a:p>
          <a:p>
            <a:pPr marL="0" indent="0">
              <a:spcBef>
                <a:spcPts val="2500"/>
              </a:spcBef>
              <a:buNone/>
            </a:pPr>
            <a:r>
              <a:rPr lang="en-US" sz="1400" b="1" dirty="0">
                <a:latin typeface="Montserrat" panose="00000500000000000000" pitchFamily="2" charset="0"/>
              </a:rPr>
              <a:t>GitHub Copilot Access</a:t>
            </a:r>
          </a:p>
          <a:p>
            <a:pPr marL="0" lvl="1" indent="0">
              <a:buNone/>
            </a:pPr>
            <a:r>
              <a:rPr lang="en-US" sz="1400" dirty="0">
                <a:latin typeface="Montserrat" panose="00000500000000000000" pitchFamily="2" charset="0"/>
              </a:rPr>
              <a:t>Access to GitHub Copilot is a prerequisite for using MCP features effectively through subscription or trial.</a:t>
            </a:r>
          </a:p>
          <a:p>
            <a:pPr marL="0" indent="0">
              <a:spcBef>
                <a:spcPts val="2500"/>
              </a:spcBef>
              <a:buNone/>
            </a:pPr>
            <a:r>
              <a:rPr lang="en-US" sz="1400" b="1" dirty="0">
                <a:latin typeface="Montserrat" panose="00000500000000000000" pitchFamily="2" charset="0"/>
              </a:rPr>
              <a:t>Visual Studio Code Requirement</a:t>
            </a:r>
          </a:p>
          <a:p>
            <a:pPr marL="0" lvl="1" indent="0">
              <a:buNone/>
            </a:pPr>
            <a:r>
              <a:rPr lang="en-US" sz="1400" dirty="0">
                <a:latin typeface="Montserrat" panose="00000500000000000000" pitchFamily="2" charset="0"/>
              </a:rPr>
              <a:t>MCP support is limited to Visual Studio Code v1.99 or higher, making it essential for integration.</a:t>
            </a:r>
          </a:p>
        </p:txBody>
      </p:sp>
    </p:spTree>
    <p:extLst>
      <p:ext uri="{BB962C8B-B14F-4D97-AF65-F5344CB8AC3E}">
        <p14:creationId xmlns:p14="http://schemas.microsoft.com/office/powerpoint/2010/main" val="41274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32BC-D5E8-FBE7-05C3-E64C5C2EA524}"/>
              </a:ext>
            </a:extLst>
          </p:cNvPr>
          <p:cNvSpPr>
            <a:spLocks noGrp="1"/>
          </p:cNvSpPr>
          <p:nvPr>
            <p:ph type="title"/>
          </p:nvPr>
        </p:nvSpPr>
        <p:spPr>
          <a:xfrm>
            <a:off x="7044267" y="502920"/>
            <a:ext cx="4542310" cy="1191655"/>
          </a:xfrm>
        </p:spPr>
        <p:txBody>
          <a:bodyPr vert="horz" lIns="91440" tIns="45720" rIns="91440" bIns="45720" rtlCol="0" anchor="b">
            <a:normAutofit/>
          </a:bodyPr>
          <a:lstStyle/>
          <a:p>
            <a:r>
              <a:rPr lang="en-US" sz="4000" b="1" kern="1200" dirty="0">
                <a:solidFill>
                  <a:schemeClr val="tx1"/>
                </a:solidFill>
                <a:latin typeface="Montserrat" panose="00000500000000000000" pitchFamily="2" charset="0"/>
              </a:rPr>
              <a:t>Configuring MCP Servers</a:t>
            </a:r>
          </a:p>
        </p:txBody>
      </p:sp>
      <p:pic>
        <p:nvPicPr>
          <p:cNvPr id="5" name="Content Placeholder 4" descr="White mouse cable forming a hand cursor on blue background. Horizontal composition with copy space.">
            <a:extLst>
              <a:ext uri="{FF2B5EF4-FFF2-40B4-BE49-F238E27FC236}">
                <a16:creationId xmlns:a16="http://schemas.microsoft.com/office/drawing/2014/main" id="{D40B58CA-34BD-47F1-8D9E-EDC47D688784}"/>
              </a:ext>
            </a:extLst>
          </p:cNvPr>
          <p:cNvPicPr>
            <a:picLocks noGrp="1" noChangeAspect="1"/>
          </p:cNvPicPr>
          <p:nvPr>
            <p:ph sz="half" idx="1"/>
          </p:nvPr>
        </p:nvPicPr>
        <p:blipFill>
          <a:blip r:embed="rId3"/>
          <a:srcRect l="492" r="21714"/>
          <a:stretch/>
        </p:blipFill>
        <p:spPr>
          <a:xfrm>
            <a:off x="214488" y="978408"/>
            <a:ext cx="5881512" cy="5375076"/>
          </a:xfrm>
          <a:prstGeom prst="rect">
            <a:avLst/>
          </a:prstGeom>
        </p:spPr>
      </p:pic>
      <p:sp>
        <p:nvSpPr>
          <p:cNvPr id="4" name="Content Placeholder 3">
            <a:extLst>
              <a:ext uri="{FF2B5EF4-FFF2-40B4-BE49-F238E27FC236}">
                <a16:creationId xmlns:a16="http://schemas.microsoft.com/office/drawing/2014/main" id="{780875B4-0901-EBE3-EE1B-DBD651BE92E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4267" y="2257770"/>
            <a:ext cx="4542310" cy="2816352"/>
          </a:xfrm>
        </p:spPr>
        <p:txBody>
          <a:bodyPr>
            <a:noAutofit/>
          </a:bodyPr>
          <a:lstStyle/>
          <a:p>
            <a:pPr marL="0" indent="0">
              <a:lnSpc>
                <a:spcPct val="100000"/>
              </a:lnSpc>
              <a:spcBef>
                <a:spcPts val="2500"/>
              </a:spcBef>
              <a:buNone/>
            </a:pPr>
            <a:r>
              <a:rPr lang="en-US" sz="1400" b="1" dirty="0">
                <a:latin typeface="Montserrat" panose="00000500000000000000" pitchFamily="2" charset="0"/>
              </a:rPr>
              <a:t>Repository-Level Setup</a:t>
            </a:r>
          </a:p>
          <a:p>
            <a:pPr marL="0" lvl="1" indent="0">
              <a:lnSpc>
                <a:spcPct val="100000"/>
              </a:lnSpc>
              <a:buNone/>
            </a:pPr>
            <a:r>
              <a:rPr lang="en-US" sz="1400" dirty="0">
                <a:latin typeface="Montserrat" panose="00000500000000000000" pitchFamily="2" charset="0"/>
              </a:rPr>
              <a:t>Define MCP servers by creating a `.</a:t>
            </a:r>
            <a:r>
              <a:rPr lang="en-US" sz="1400" dirty="0" err="1">
                <a:latin typeface="Montserrat" panose="00000500000000000000" pitchFamily="2" charset="0"/>
              </a:rPr>
              <a:t>vscode</a:t>
            </a:r>
            <a:r>
              <a:rPr lang="en-US" sz="1400" dirty="0">
                <a:latin typeface="Montserrat" panose="00000500000000000000" pitchFamily="2" charset="0"/>
              </a:rPr>
              <a:t>/</a:t>
            </a:r>
            <a:r>
              <a:rPr lang="en-US" sz="1400" dirty="0" err="1">
                <a:latin typeface="Montserrat" panose="00000500000000000000" pitchFamily="2" charset="0"/>
              </a:rPr>
              <a:t>mcp.json</a:t>
            </a:r>
            <a:r>
              <a:rPr lang="en-US" sz="1400" dirty="0">
                <a:latin typeface="Montserrat" panose="00000500000000000000" pitchFamily="2" charset="0"/>
              </a:rPr>
              <a:t>` file with the necessary configurations for the project.</a:t>
            </a:r>
          </a:p>
          <a:p>
            <a:pPr marL="0" indent="0">
              <a:lnSpc>
                <a:spcPct val="100000"/>
              </a:lnSpc>
              <a:spcBef>
                <a:spcPts val="2500"/>
              </a:spcBef>
              <a:buNone/>
            </a:pPr>
            <a:r>
              <a:rPr lang="en-US" sz="1400" b="1" dirty="0">
                <a:latin typeface="Montserrat" panose="00000500000000000000" pitchFamily="2" charset="0"/>
              </a:rPr>
              <a:t>Activating the Server</a:t>
            </a:r>
          </a:p>
          <a:p>
            <a:pPr marL="0" lvl="1" indent="0">
              <a:lnSpc>
                <a:spcPct val="100000"/>
              </a:lnSpc>
              <a:buNone/>
            </a:pPr>
            <a:r>
              <a:rPr lang="en-US" sz="1400" dirty="0">
                <a:latin typeface="Montserrat" panose="00000500000000000000" pitchFamily="2" charset="0"/>
              </a:rPr>
              <a:t>After setting up the configuration, click the 'Start' button in the `</a:t>
            </a:r>
            <a:r>
              <a:rPr lang="en-US" sz="1400" dirty="0" err="1">
                <a:latin typeface="Montserrat" panose="00000500000000000000" pitchFamily="2" charset="0"/>
              </a:rPr>
              <a:t>mcp.json</a:t>
            </a:r>
            <a:r>
              <a:rPr lang="en-US" sz="1400" dirty="0">
                <a:latin typeface="Montserrat" panose="00000500000000000000" pitchFamily="2" charset="0"/>
              </a:rPr>
              <a:t>` editor to activate the server.</a:t>
            </a:r>
          </a:p>
          <a:p>
            <a:pPr marL="0" indent="0">
              <a:lnSpc>
                <a:spcPct val="100000"/>
              </a:lnSpc>
              <a:spcBef>
                <a:spcPts val="2500"/>
              </a:spcBef>
              <a:buNone/>
            </a:pPr>
            <a:r>
              <a:rPr lang="en-US" sz="1400" b="1" dirty="0">
                <a:latin typeface="Montserrat" panose="00000500000000000000" pitchFamily="2" charset="0"/>
              </a:rPr>
              <a:t>Personal Configuration</a:t>
            </a:r>
          </a:p>
          <a:p>
            <a:pPr marL="0" lvl="1" indent="0">
              <a:lnSpc>
                <a:spcPct val="100000"/>
              </a:lnSpc>
              <a:buNone/>
            </a:pPr>
            <a:r>
              <a:rPr lang="en-US" sz="1400" dirty="0">
                <a:latin typeface="Montserrat" panose="00000500000000000000" pitchFamily="2" charset="0"/>
              </a:rPr>
              <a:t>Enhance functionality by adding settings in the `</a:t>
            </a:r>
            <a:r>
              <a:rPr lang="en-US" sz="1400" dirty="0" err="1">
                <a:latin typeface="Montserrat" panose="00000500000000000000" pitchFamily="2" charset="0"/>
              </a:rPr>
              <a:t>settings.json</a:t>
            </a:r>
            <a:r>
              <a:rPr lang="en-US" sz="1400" dirty="0">
                <a:latin typeface="Montserrat" panose="00000500000000000000" pitchFamily="2" charset="0"/>
              </a:rPr>
              <a:t>` file to enable discovery of existing MCP configurations.</a:t>
            </a:r>
          </a:p>
        </p:txBody>
      </p:sp>
    </p:spTree>
    <p:extLst>
      <p:ext uri="{BB962C8B-B14F-4D97-AF65-F5344CB8AC3E}">
        <p14:creationId xmlns:p14="http://schemas.microsoft.com/office/powerpoint/2010/main" val="1551159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7C17-46E3-9D20-8045-646E4BB25081}"/>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Using MCP Servers</a:t>
            </a:r>
          </a:p>
        </p:txBody>
      </p:sp>
      <p:pic>
        <p:nvPicPr>
          <p:cNvPr id="5" name="Content Placeholder 4" descr="Login web form">
            <a:extLst>
              <a:ext uri="{FF2B5EF4-FFF2-40B4-BE49-F238E27FC236}">
                <a16:creationId xmlns:a16="http://schemas.microsoft.com/office/drawing/2014/main" id="{49678A73-D897-4253-8488-04FA67410F95}"/>
              </a:ext>
            </a:extLst>
          </p:cNvPr>
          <p:cNvPicPr>
            <a:picLocks noGrp="1" noChangeAspect="1"/>
          </p:cNvPicPr>
          <p:nvPr>
            <p:ph sz="half" idx="1"/>
          </p:nvPr>
        </p:nvPicPr>
        <p:blipFill>
          <a:blip r:embed="rId3"/>
          <a:srcRect l="28194" r="22938" b="-1"/>
          <a:stretch/>
        </p:blipFill>
        <p:spPr>
          <a:xfrm>
            <a:off x="7586236" y="508090"/>
            <a:ext cx="4081805" cy="5846990"/>
          </a:xfrm>
          <a:prstGeom prst="rect">
            <a:avLst/>
          </a:prstGeom>
        </p:spPr>
      </p:pic>
      <p:sp>
        <p:nvSpPr>
          <p:cNvPr id="4" name="Content Placeholder 3">
            <a:extLst>
              <a:ext uri="{FF2B5EF4-FFF2-40B4-BE49-F238E27FC236}">
                <a16:creationId xmlns:a16="http://schemas.microsoft.com/office/drawing/2014/main" id="{821F71BF-7B71-3ABD-7E01-99B817C4AEA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dirty="0">
                <a:latin typeface="Montserrat" panose="00000500000000000000" pitchFamily="2" charset="0"/>
              </a:rPr>
              <a:t>Enable Agent Mode</a:t>
            </a:r>
          </a:p>
          <a:p>
            <a:pPr marL="0" lvl="1" indent="0">
              <a:buNone/>
            </a:pPr>
            <a:r>
              <a:rPr lang="en-US" sz="1400" dirty="0">
                <a:latin typeface="Montserrat" panose="00000500000000000000" pitchFamily="2" charset="0"/>
              </a:rPr>
              <a:t>To start using MCP servers, first enable Agent Mode in Copilot Chat within VS Code for seamless communication.</a:t>
            </a:r>
          </a:p>
          <a:p>
            <a:pPr marL="0" indent="0">
              <a:spcBef>
                <a:spcPts val="2500"/>
              </a:spcBef>
              <a:buNone/>
            </a:pPr>
            <a:r>
              <a:rPr lang="en-US" sz="1400" b="1" dirty="0">
                <a:latin typeface="Montserrat" panose="00000500000000000000" pitchFamily="2" charset="0"/>
              </a:rPr>
              <a:t>Natural Language Prompts</a:t>
            </a:r>
          </a:p>
          <a:p>
            <a:pPr marL="0" lvl="1" indent="0">
              <a:buNone/>
            </a:pPr>
            <a:r>
              <a:rPr lang="en-US" sz="1400" dirty="0">
                <a:latin typeface="Montserrat" panose="00000500000000000000" pitchFamily="2" charset="0"/>
              </a:rPr>
              <a:t>Utilize natural language prompts to interact with MCP servers, making requests like fetching web content effortlessly.</a:t>
            </a:r>
          </a:p>
          <a:p>
            <a:pPr marL="0" indent="0">
              <a:spcBef>
                <a:spcPts val="2500"/>
              </a:spcBef>
              <a:buNone/>
            </a:pPr>
            <a:r>
              <a:rPr lang="en-US" sz="1400" b="1" dirty="0">
                <a:latin typeface="Montserrat" panose="00000500000000000000" pitchFamily="2" charset="0"/>
              </a:rPr>
              <a:t>Accessing Tools</a:t>
            </a:r>
          </a:p>
          <a:p>
            <a:pPr marL="0" lvl="1" indent="0">
              <a:buNone/>
            </a:pPr>
            <a:r>
              <a:rPr lang="en-US" sz="1400" dirty="0">
                <a:latin typeface="Montserrat" panose="00000500000000000000" pitchFamily="2" charset="0"/>
              </a:rPr>
              <a:t>MCP server tools can be accessed via the tools icon in the chat window, providing various functionalities.</a:t>
            </a:r>
          </a:p>
        </p:txBody>
      </p:sp>
    </p:spTree>
    <p:extLst>
      <p:ext uri="{BB962C8B-B14F-4D97-AF65-F5344CB8AC3E}">
        <p14:creationId xmlns:p14="http://schemas.microsoft.com/office/powerpoint/2010/main" val="233053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C6C1-B3A4-599A-0178-B302A91B1CE4}"/>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Creating Custom MCP Servers</a:t>
            </a:r>
          </a:p>
        </p:txBody>
      </p:sp>
      <p:pic>
        <p:nvPicPr>
          <p:cNvPr id="5" name="Content Placeholder 4" descr="Server room interior in datacenter">
            <a:extLst>
              <a:ext uri="{FF2B5EF4-FFF2-40B4-BE49-F238E27FC236}">
                <a16:creationId xmlns:a16="http://schemas.microsoft.com/office/drawing/2014/main" id="{F6FAD990-5BD4-4DA3-88E9-A6D53E6F4C39}"/>
              </a:ext>
            </a:extLst>
          </p:cNvPr>
          <p:cNvPicPr>
            <a:picLocks noGrp="1" noChangeAspect="1"/>
          </p:cNvPicPr>
          <p:nvPr>
            <p:ph sz="half" idx="1"/>
          </p:nvPr>
        </p:nvPicPr>
        <p:blipFill>
          <a:blip r:embed="rId3"/>
          <a:srcRect l="29033" r="31700" b="1"/>
          <a:stretch/>
        </p:blipFill>
        <p:spPr>
          <a:xfrm>
            <a:off x="7586236" y="508090"/>
            <a:ext cx="4081805" cy="5846990"/>
          </a:xfrm>
          <a:prstGeom prst="rect">
            <a:avLst/>
          </a:prstGeom>
        </p:spPr>
      </p:pic>
      <p:sp>
        <p:nvSpPr>
          <p:cNvPr id="4" name="Content Placeholder 3">
            <a:extLst>
              <a:ext uri="{FF2B5EF4-FFF2-40B4-BE49-F238E27FC236}">
                <a16:creationId xmlns:a16="http://schemas.microsoft.com/office/drawing/2014/main" id="{474750B9-C078-3965-3541-50646E983DD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dirty="0">
                <a:latin typeface="Montserrat" panose="00000500000000000000" pitchFamily="2" charset="0"/>
              </a:rPr>
              <a:t>Tailored MCP Servers</a:t>
            </a:r>
          </a:p>
          <a:p>
            <a:pPr marL="0" lvl="1" indent="0">
              <a:buNone/>
            </a:pPr>
            <a:r>
              <a:rPr lang="en-US" sz="1400" dirty="0">
                <a:latin typeface="Montserrat" panose="00000500000000000000" pitchFamily="2" charset="0"/>
              </a:rPr>
              <a:t>Developers can create customized MCP servers that connect Copilot Chat to various internal systems, enhancing functionality.</a:t>
            </a:r>
          </a:p>
          <a:p>
            <a:pPr marL="0" indent="0">
              <a:spcBef>
                <a:spcPts val="2500"/>
              </a:spcBef>
              <a:buNone/>
            </a:pPr>
            <a:r>
              <a:rPr lang="en-US" sz="1400" b="1" dirty="0">
                <a:latin typeface="Montserrat" panose="00000500000000000000" pitchFamily="2" charset="0"/>
              </a:rPr>
              <a:t>Defining Server Logic</a:t>
            </a:r>
          </a:p>
          <a:p>
            <a:pPr marL="0" lvl="1" indent="0">
              <a:buNone/>
            </a:pPr>
            <a:r>
              <a:rPr lang="en-US" sz="1400" dirty="0">
                <a:latin typeface="Montserrat" panose="00000500000000000000" pitchFamily="2" charset="0"/>
              </a:rPr>
              <a:t>The first step is to define the server logic using the MCP specification to ensure proper integration.</a:t>
            </a:r>
          </a:p>
          <a:p>
            <a:pPr marL="0" indent="0">
              <a:spcBef>
                <a:spcPts val="2500"/>
              </a:spcBef>
              <a:buNone/>
            </a:pPr>
            <a:r>
              <a:rPr lang="en-US" sz="1400" b="1" dirty="0">
                <a:latin typeface="Montserrat" panose="00000500000000000000" pitchFamily="2" charset="0"/>
              </a:rPr>
              <a:t>Integrating with Copilot Chat</a:t>
            </a:r>
          </a:p>
          <a:p>
            <a:pPr marL="0" lvl="1" indent="0">
              <a:buNone/>
            </a:pPr>
            <a:r>
              <a:rPr lang="en-US" sz="1400" dirty="0">
                <a:latin typeface="Montserrat" panose="00000500000000000000" pitchFamily="2" charset="0"/>
              </a:rPr>
              <a:t>The second step involves integrating the server with Copilot Chat using the `.</a:t>
            </a:r>
            <a:r>
              <a:rPr lang="en-US" sz="1400" dirty="0" err="1">
                <a:latin typeface="Montserrat" panose="00000500000000000000" pitchFamily="2" charset="0"/>
              </a:rPr>
              <a:t>mcp.json</a:t>
            </a:r>
            <a:r>
              <a:rPr lang="en-US" sz="1400" dirty="0">
                <a:latin typeface="Montserrat" panose="00000500000000000000" pitchFamily="2" charset="0"/>
              </a:rPr>
              <a:t>` configuration file.</a:t>
            </a:r>
          </a:p>
        </p:txBody>
      </p:sp>
    </p:spTree>
    <p:extLst>
      <p:ext uri="{BB962C8B-B14F-4D97-AF65-F5344CB8AC3E}">
        <p14:creationId xmlns:p14="http://schemas.microsoft.com/office/powerpoint/2010/main" val="1603981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D299-5694-3298-67A0-DE91CB04533A}"/>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Ask Mode</a:t>
            </a:r>
          </a:p>
        </p:txBody>
      </p:sp>
      <p:pic>
        <p:nvPicPr>
          <p:cNvPr id="5" name="Content Placeholder 4" descr="Woman using a computer">
            <a:extLst>
              <a:ext uri="{FF2B5EF4-FFF2-40B4-BE49-F238E27FC236}">
                <a16:creationId xmlns:a16="http://schemas.microsoft.com/office/drawing/2014/main" id="{3481B458-E884-4AAE-839D-12E8ACBFA92B}"/>
              </a:ext>
            </a:extLst>
          </p:cNvPr>
          <p:cNvPicPr>
            <a:picLocks noGrp="1" noChangeAspect="1"/>
          </p:cNvPicPr>
          <p:nvPr>
            <p:ph sz="half" idx="1"/>
          </p:nvPr>
        </p:nvPicPr>
        <p:blipFill>
          <a:blip r:embed="rId3"/>
          <a:srcRect l="15340" r="38062" b="1"/>
          <a:stretch/>
        </p:blipFill>
        <p:spPr>
          <a:xfrm>
            <a:off x="7586236" y="508090"/>
            <a:ext cx="4081805" cy="5846990"/>
          </a:xfrm>
          <a:prstGeom prst="rect">
            <a:avLst/>
          </a:prstGeom>
        </p:spPr>
      </p:pic>
      <p:sp>
        <p:nvSpPr>
          <p:cNvPr id="4" name="Content Placeholder 3">
            <a:extLst>
              <a:ext uri="{FF2B5EF4-FFF2-40B4-BE49-F238E27FC236}">
                <a16:creationId xmlns:a16="http://schemas.microsoft.com/office/drawing/2014/main" id="{2452CAAE-45A4-5500-F642-CD98E510C07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dirty="0">
                <a:latin typeface="Montserrat" panose="00000500000000000000" pitchFamily="2" charset="0"/>
              </a:rPr>
              <a:t>Purpose of Ask Mode</a:t>
            </a:r>
          </a:p>
          <a:p>
            <a:pPr marL="0" lvl="1" indent="0">
              <a:buNone/>
            </a:pPr>
            <a:r>
              <a:rPr lang="en-US" sz="1400" dirty="0">
                <a:latin typeface="Montserrat" panose="00000500000000000000" pitchFamily="2" charset="0"/>
              </a:rPr>
              <a:t>Ask Mode allows users to query their codebase using natural language, making it easier to obtain explanations and recommendations.</a:t>
            </a:r>
          </a:p>
          <a:p>
            <a:pPr marL="0" indent="0">
              <a:spcBef>
                <a:spcPts val="2500"/>
              </a:spcBef>
              <a:buNone/>
            </a:pPr>
            <a:r>
              <a:rPr lang="en-US" sz="1400" b="1" dirty="0">
                <a:latin typeface="Montserrat" panose="00000500000000000000" pitchFamily="2" charset="0"/>
              </a:rPr>
              <a:t>Use Cases</a:t>
            </a:r>
          </a:p>
          <a:p>
            <a:pPr marL="0" lvl="1" indent="0">
              <a:buNone/>
            </a:pPr>
            <a:r>
              <a:rPr lang="en-US" sz="1400" dirty="0">
                <a:latin typeface="Montserrat" panose="00000500000000000000" pitchFamily="2" charset="0"/>
              </a:rPr>
              <a:t>Common use cases include understanding code structure, finding relevant files, and explaining code logic.</a:t>
            </a:r>
          </a:p>
          <a:p>
            <a:pPr marL="0" indent="0">
              <a:spcBef>
                <a:spcPts val="2500"/>
              </a:spcBef>
              <a:buNone/>
            </a:pPr>
            <a:r>
              <a:rPr lang="en-US" sz="1400" b="1" dirty="0">
                <a:latin typeface="Montserrat" panose="00000500000000000000" pitchFamily="2" charset="0"/>
              </a:rPr>
              <a:t>Benefits of Ask Mode</a:t>
            </a:r>
          </a:p>
          <a:p>
            <a:pPr marL="0" lvl="1" indent="0">
              <a:buNone/>
            </a:pPr>
            <a:r>
              <a:rPr lang="en-US" sz="1400" dirty="0">
                <a:latin typeface="Montserrat" panose="00000500000000000000" pitchFamily="2" charset="0"/>
              </a:rPr>
              <a:t>Ask Mode provides quick insights without the need to modify the code, enhancing productivity.</a:t>
            </a:r>
          </a:p>
        </p:txBody>
      </p:sp>
    </p:spTree>
    <p:extLst>
      <p:ext uri="{BB962C8B-B14F-4D97-AF65-F5344CB8AC3E}">
        <p14:creationId xmlns:p14="http://schemas.microsoft.com/office/powerpoint/2010/main" val="888806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7416-558D-FDCD-8F80-B805FA002C4F}"/>
              </a:ext>
            </a:extLst>
          </p:cNvPr>
          <p:cNvSpPr>
            <a:spLocks noGrp="1"/>
          </p:cNvSpPr>
          <p:nvPr>
            <p:ph type="title"/>
          </p:nvPr>
        </p:nvSpPr>
        <p:spPr>
          <a:xfrm>
            <a:off x="521208" y="978408"/>
            <a:ext cx="6300216" cy="132588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Edit Mode</a:t>
            </a:r>
          </a:p>
        </p:txBody>
      </p:sp>
      <p:pic>
        <p:nvPicPr>
          <p:cNvPr id="5" name="Content Placeholder 4" descr="4K Resolution">
            <a:extLst>
              <a:ext uri="{FF2B5EF4-FFF2-40B4-BE49-F238E27FC236}">
                <a16:creationId xmlns:a16="http://schemas.microsoft.com/office/drawing/2014/main" id="{3CDE149E-4953-4942-B8DF-1E284E32DBE2}"/>
              </a:ext>
            </a:extLst>
          </p:cNvPr>
          <p:cNvPicPr>
            <a:picLocks noGrp="1" noChangeAspect="1"/>
          </p:cNvPicPr>
          <p:nvPr>
            <p:ph sz="half" idx="1"/>
          </p:nvPr>
        </p:nvPicPr>
        <p:blipFill>
          <a:blip r:embed="rId3"/>
          <a:stretch>
            <a:fillRect/>
          </a:stretch>
        </p:blipFill>
        <p:spPr>
          <a:xfrm>
            <a:off x="520700" y="3008362"/>
            <a:ext cx="5167313" cy="2906613"/>
          </a:xfrm>
          <a:prstGeom prst="rect">
            <a:avLst/>
          </a:prstGeom>
        </p:spPr>
      </p:pic>
      <p:sp>
        <p:nvSpPr>
          <p:cNvPr id="4" name="Content Placeholder 3">
            <a:extLst>
              <a:ext uri="{FF2B5EF4-FFF2-40B4-BE49-F238E27FC236}">
                <a16:creationId xmlns:a16="http://schemas.microsoft.com/office/drawing/2014/main" id="{FB85ABCE-2E46-62D3-DCB1-36FA1C1BFA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21424" y="1246181"/>
            <a:ext cx="4160520" cy="5257800"/>
          </a:xfrm>
        </p:spPr>
        <p:txBody>
          <a:bodyPr>
            <a:normAutofit/>
          </a:bodyPr>
          <a:lstStyle/>
          <a:p>
            <a:pPr marL="0" indent="0">
              <a:spcBef>
                <a:spcPts val="2500"/>
              </a:spcBef>
              <a:buNone/>
            </a:pPr>
            <a:r>
              <a:rPr lang="en-US" sz="1400" b="1" dirty="0">
                <a:latin typeface="Montserrat" panose="00000500000000000000" pitchFamily="2" charset="0"/>
              </a:rPr>
              <a:t>Purpose of Edit Mode</a:t>
            </a:r>
          </a:p>
          <a:p>
            <a:pPr marL="0" lvl="1" indent="0">
              <a:buNone/>
            </a:pPr>
            <a:r>
              <a:rPr lang="en-US" sz="1400" dirty="0">
                <a:latin typeface="Montserrat" panose="00000500000000000000" pitchFamily="2" charset="0"/>
              </a:rPr>
              <a:t>Edit Mode allows developers to make precise, context-aware edits while maintaining control over the code.</a:t>
            </a:r>
          </a:p>
          <a:p>
            <a:pPr marL="0" indent="0">
              <a:spcBef>
                <a:spcPts val="2500"/>
              </a:spcBef>
              <a:buNone/>
            </a:pPr>
            <a:r>
              <a:rPr lang="en-US" sz="1400" b="1" dirty="0">
                <a:latin typeface="Montserrat" panose="00000500000000000000" pitchFamily="2" charset="0"/>
              </a:rPr>
              <a:t>Use Cases</a:t>
            </a:r>
          </a:p>
          <a:p>
            <a:pPr marL="0" lvl="1" indent="0">
              <a:buNone/>
            </a:pPr>
            <a:r>
              <a:rPr lang="en-US" sz="1400" dirty="0">
                <a:latin typeface="Montserrat" panose="00000500000000000000" pitchFamily="2" charset="0"/>
              </a:rPr>
              <a:t>Common use cases include refactoring code, adding features, and fixing bugs all while ensuring developer oversight.</a:t>
            </a:r>
          </a:p>
          <a:p>
            <a:pPr marL="0" indent="0">
              <a:spcBef>
                <a:spcPts val="2500"/>
              </a:spcBef>
              <a:buNone/>
            </a:pPr>
            <a:r>
              <a:rPr lang="en-US" sz="1400" b="1" dirty="0">
                <a:latin typeface="Montserrat" panose="00000500000000000000" pitchFamily="2" charset="0"/>
              </a:rPr>
              <a:t>Benefits</a:t>
            </a:r>
          </a:p>
          <a:p>
            <a:pPr marL="0" lvl="1" indent="0">
              <a:buNone/>
            </a:pPr>
            <a:r>
              <a:rPr lang="en-US" sz="1400" dirty="0">
                <a:latin typeface="Montserrat" panose="00000500000000000000" pitchFamily="2" charset="0"/>
              </a:rPr>
              <a:t>Edit Mode provides precise suggestions for code changes, facilitating better code quality and efficiency.</a:t>
            </a:r>
          </a:p>
        </p:txBody>
      </p:sp>
    </p:spTree>
    <p:extLst>
      <p:ext uri="{BB962C8B-B14F-4D97-AF65-F5344CB8AC3E}">
        <p14:creationId xmlns:p14="http://schemas.microsoft.com/office/powerpoint/2010/main" val="1021396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AB2A-6B78-78D9-C6A3-C270C641E297}"/>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Agent Mode</a:t>
            </a:r>
          </a:p>
        </p:txBody>
      </p:sp>
      <p:pic>
        <p:nvPicPr>
          <p:cNvPr id="5" name="Content Placeholder 4" descr="digital technology concept">
            <a:extLst>
              <a:ext uri="{FF2B5EF4-FFF2-40B4-BE49-F238E27FC236}">
                <a16:creationId xmlns:a16="http://schemas.microsoft.com/office/drawing/2014/main" id="{4A861DB2-52D4-405A-8735-5F4E9C938D2A}"/>
              </a:ext>
            </a:extLst>
          </p:cNvPr>
          <p:cNvPicPr>
            <a:picLocks noGrp="1" noChangeAspect="1"/>
          </p:cNvPicPr>
          <p:nvPr>
            <p:ph sz="half" idx="1"/>
          </p:nvPr>
        </p:nvPicPr>
        <p:blipFill>
          <a:blip r:embed="rId3"/>
          <a:srcRect l="19580" r="2" b="2"/>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B6E9F4A3-B87C-E267-B71D-D31B70EB4DD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dirty="0">
                <a:latin typeface="Montserrat" panose="00000500000000000000" pitchFamily="2" charset="0"/>
              </a:rPr>
              <a:t>Autonomous Code Execution</a:t>
            </a:r>
          </a:p>
          <a:p>
            <a:pPr marL="0" lvl="1" indent="0">
              <a:buNone/>
            </a:pPr>
            <a:r>
              <a:rPr lang="en-US" sz="1400" dirty="0">
                <a:latin typeface="Montserrat" panose="00000500000000000000" pitchFamily="2" charset="0"/>
              </a:rPr>
              <a:t>Agent Mode enables the autonomous execution of multi-step coding tasks, streamlining the development process.</a:t>
            </a:r>
          </a:p>
          <a:p>
            <a:pPr marL="0" indent="0">
              <a:spcBef>
                <a:spcPts val="2500"/>
              </a:spcBef>
              <a:buNone/>
            </a:pPr>
            <a:r>
              <a:rPr lang="en-US" sz="1400" b="1" dirty="0">
                <a:latin typeface="Montserrat" panose="00000500000000000000" pitchFamily="2" charset="0"/>
              </a:rPr>
              <a:t>Debugging and Self-Healing</a:t>
            </a:r>
          </a:p>
          <a:p>
            <a:pPr marL="0" lvl="1" indent="0">
              <a:buNone/>
            </a:pPr>
            <a:r>
              <a:rPr lang="en-US" sz="1400" dirty="0">
                <a:latin typeface="Montserrat" panose="00000500000000000000" pitchFamily="2" charset="0"/>
              </a:rPr>
              <a:t>This mode can debug and fix runtime errors autonomously, offering self-healing capabilities for applications.</a:t>
            </a:r>
          </a:p>
          <a:p>
            <a:pPr marL="0" indent="0">
              <a:spcBef>
                <a:spcPts val="2500"/>
              </a:spcBef>
              <a:buNone/>
            </a:pPr>
            <a:r>
              <a:rPr lang="en-US" sz="1400" b="1" dirty="0">
                <a:latin typeface="Montserrat" panose="00000500000000000000" pitchFamily="2" charset="0"/>
              </a:rPr>
              <a:t>Terminal Command Suggestions</a:t>
            </a:r>
          </a:p>
          <a:p>
            <a:pPr marL="0" lvl="1" indent="0">
              <a:buNone/>
            </a:pPr>
            <a:r>
              <a:rPr lang="en-US" sz="1400" dirty="0">
                <a:latin typeface="Montserrat" panose="00000500000000000000" pitchFamily="2" charset="0"/>
              </a:rPr>
              <a:t>Agent Mode suggests and executes terminal commands, enhancing developer efficiency during coding and deployment.</a:t>
            </a:r>
          </a:p>
          <a:p>
            <a:pPr marL="0" indent="0">
              <a:spcBef>
                <a:spcPts val="2500"/>
              </a:spcBef>
              <a:buNone/>
            </a:pPr>
            <a:r>
              <a:rPr lang="en-US" sz="1400" b="1" dirty="0">
                <a:latin typeface="Montserrat" panose="00000500000000000000" pitchFamily="2" charset="0"/>
              </a:rPr>
              <a:t>Peer Programmer Benefits</a:t>
            </a:r>
          </a:p>
          <a:p>
            <a:pPr marL="0" lvl="1" indent="0">
              <a:buNone/>
            </a:pPr>
            <a:r>
              <a:rPr lang="en-US" sz="1400" dirty="0">
                <a:latin typeface="Montserrat" panose="00000500000000000000" pitchFamily="2" charset="0"/>
              </a:rPr>
              <a:t>By acting as a 'peer programmer', Agent Mode iterates on outputs to complete complex tasks end-to-end.</a:t>
            </a:r>
          </a:p>
        </p:txBody>
      </p:sp>
    </p:spTree>
    <p:extLst>
      <p:ext uri="{BB962C8B-B14F-4D97-AF65-F5344CB8AC3E}">
        <p14:creationId xmlns:p14="http://schemas.microsoft.com/office/powerpoint/2010/main" val="210293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51CA-CDE7-9094-D5D6-7AC1103D7A50}"/>
              </a:ext>
            </a:extLst>
          </p:cNvPr>
          <p:cNvSpPr>
            <a:spLocks noGrp="1"/>
          </p:cNvSpPr>
          <p:nvPr>
            <p:ph type="title"/>
          </p:nvPr>
        </p:nvSpPr>
        <p:spPr/>
        <p:txBody>
          <a:bodyPr/>
          <a:lstStyle/>
          <a:p>
            <a:r>
              <a:rPr lang="en-GB"/>
              <a:t>02</a:t>
            </a:r>
          </a:p>
        </p:txBody>
      </p:sp>
      <p:sp>
        <p:nvSpPr>
          <p:cNvPr id="3" name="Content Placeholder 2">
            <a:extLst>
              <a:ext uri="{FF2B5EF4-FFF2-40B4-BE49-F238E27FC236}">
                <a16:creationId xmlns:a16="http://schemas.microsoft.com/office/drawing/2014/main" id="{F112979A-6727-02B9-5F4C-1CF2E424695B}"/>
              </a:ext>
            </a:extLst>
          </p:cNvPr>
          <p:cNvSpPr>
            <a:spLocks noGrp="1"/>
          </p:cNvSpPr>
          <p:nvPr>
            <p:ph sz="quarter" idx="10"/>
          </p:nvPr>
        </p:nvSpPr>
        <p:spPr>
          <a:xfrm>
            <a:off x="738102" y="3682016"/>
            <a:ext cx="10350444" cy="2509917"/>
          </a:xfrm>
        </p:spPr>
        <p:txBody>
          <a:bodyPr>
            <a:normAutofit/>
          </a:bodyPr>
          <a:lstStyle/>
          <a:p>
            <a:r>
              <a:rPr lang="en-US" sz="8200" dirty="0"/>
              <a:t>When to Use Each Mode</a:t>
            </a:r>
            <a:endParaRPr lang="en-GB" sz="8200" dirty="0"/>
          </a:p>
        </p:txBody>
      </p:sp>
    </p:spTree>
    <p:extLst>
      <p:ext uri="{BB962C8B-B14F-4D97-AF65-F5344CB8AC3E}">
        <p14:creationId xmlns:p14="http://schemas.microsoft.com/office/powerpoint/2010/main" val="1185972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8F71-9930-42B5-F005-CEDE5B7C16FB}"/>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Comparison of Modes</a:t>
            </a:r>
          </a:p>
        </p:txBody>
      </p:sp>
      <p:pic>
        <p:nvPicPr>
          <p:cNvPr id="5" name="Content Placeholder 4" descr="A Belle-Dame butterfly forages a dahlia in the fall of Quebec.">
            <a:extLst>
              <a:ext uri="{FF2B5EF4-FFF2-40B4-BE49-F238E27FC236}">
                <a16:creationId xmlns:a16="http://schemas.microsoft.com/office/drawing/2014/main" id="{D4F49BDA-3017-4E2E-9896-A6FF79D08C0A}"/>
              </a:ext>
            </a:extLst>
          </p:cNvPr>
          <p:cNvPicPr>
            <a:picLocks noGrp="1" noChangeAspect="1"/>
          </p:cNvPicPr>
          <p:nvPr>
            <p:ph sz="half" idx="1"/>
          </p:nvPr>
        </p:nvPicPr>
        <p:blipFill>
          <a:blip r:embed="rId3"/>
          <a:srcRect l="14221" r="15966" b="-3"/>
          <a:stretch/>
        </p:blipFill>
        <p:spPr>
          <a:xfrm>
            <a:off x="7586236" y="508090"/>
            <a:ext cx="4081805" cy="5846990"/>
          </a:xfrm>
          <a:prstGeom prst="rect">
            <a:avLst/>
          </a:prstGeom>
        </p:spPr>
      </p:pic>
      <p:sp>
        <p:nvSpPr>
          <p:cNvPr id="4" name="Content Placeholder 3">
            <a:extLst>
              <a:ext uri="{FF2B5EF4-FFF2-40B4-BE49-F238E27FC236}">
                <a16:creationId xmlns:a16="http://schemas.microsoft.com/office/drawing/2014/main" id="{70CE80EF-4755-376F-7B8C-2D6599510B5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dirty="0">
                <a:latin typeface="Montserrat" panose="00000500000000000000" pitchFamily="2" charset="0"/>
              </a:rPr>
              <a:t>Ask Mode</a:t>
            </a:r>
          </a:p>
          <a:p>
            <a:pPr marL="0" lvl="1" indent="0">
              <a:buNone/>
            </a:pPr>
            <a:r>
              <a:rPr lang="en-US" sz="1400" dirty="0">
                <a:latin typeface="Montserrat" panose="00000500000000000000" pitchFamily="2" charset="0"/>
              </a:rPr>
              <a:t>The Ask mode is best for quick answers and code exploration, enabling users to retrieve information efficiently.</a:t>
            </a:r>
          </a:p>
          <a:p>
            <a:pPr marL="0" indent="0">
              <a:spcBef>
                <a:spcPts val="2500"/>
              </a:spcBef>
              <a:buNone/>
            </a:pPr>
            <a:r>
              <a:rPr lang="en-US" sz="1400" b="1" dirty="0">
                <a:latin typeface="Montserrat" panose="00000500000000000000" pitchFamily="2" charset="0"/>
              </a:rPr>
              <a:t>Edit Mode</a:t>
            </a:r>
          </a:p>
          <a:p>
            <a:pPr marL="0" lvl="1" indent="0">
              <a:buNone/>
            </a:pPr>
            <a:r>
              <a:rPr lang="en-US" sz="1400" dirty="0">
                <a:latin typeface="Montserrat" panose="00000500000000000000" pitchFamily="2" charset="0"/>
              </a:rPr>
              <a:t>Edit mode is designed for targeted code changes, allowing users to make specific modifications as needed.</a:t>
            </a:r>
          </a:p>
          <a:p>
            <a:pPr marL="0" indent="0">
              <a:spcBef>
                <a:spcPts val="2500"/>
              </a:spcBef>
              <a:buNone/>
            </a:pPr>
            <a:r>
              <a:rPr lang="en-US" sz="1400" b="1" dirty="0">
                <a:latin typeface="Montserrat" panose="00000500000000000000" pitchFamily="2" charset="0"/>
              </a:rPr>
              <a:t>Agent Mode</a:t>
            </a:r>
          </a:p>
          <a:p>
            <a:pPr marL="0" lvl="1" indent="0">
              <a:buNone/>
            </a:pPr>
            <a:r>
              <a:rPr lang="en-US" sz="1400" dirty="0">
                <a:latin typeface="Montserrat" panose="00000500000000000000" pitchFamily="2" charset="0"/>
              </a:rPr>
              <a:t>Agent mode facilitates multi-step automation, helping users automate tasks like debugging and testing.</a:t>
            </a:r>
          </a:p>
        </p:txBody>
      </p:sp>
    </p:spTree>
    <p:extLst>
      <p:ext uri="{BB962C8B-B14F-4D97-AF65-F5344CB8AC3E}">
        <p14:creationId xmlns:p14="http://schemas.microsoft.com/office/powerpoint/2010/main" val="3281395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29C5-6725-5018-4813-362C82940579}"/>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dirty="0">
                <a:solidFill>
                  <a:schemeClr val="tx1"/>
                </a:solidFill>
                <a:latin typeface="Montserrat" panose="00000500000000000000" pitchFamily="2" charset="0"/>
              </a:rPr>
              <a:t>Summary of Modes</a:t>
            </a:r>
          </a:p>
        </p:txBody>
      </p:sp>
      <p:pic>
        <p:nvPicPr>
          <p:cNvPr id="5" name="Content Placeholder 4" descr="Check Mark on Human Head">
            <a:extLst>
              <a:ext uri="{FF2B5EF4-FFF2-40B4-BE49-F238E27FC236}">
                <a16:creationId xmlns:a16="http://schemas.microsoft.com/office/drawing/2014/main" id="{7747919F-9258-465C-ADF2-70AF634FA17F}"/>
              </a:ext>
            </a:extLst>
          </p:cNvPr>
          <p:cNvPicPr>
            <a:picLocks noGrp="1" noChangeAspect="1"/>
          </p:cNvPicPr>
          <p:nvPr>
            <p:ph sz="half" idx="1"/>
          </p:nvPr>
        </p:nvPicPr>
        <p:blipFill>
          <a:blip r:embed="rId3"/>
          <a:srcRect r="-1" b="9161"/>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E23D58B0-BBC7-7147-D6CD-11D74BEBCD5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dirty="0">
                <a:latin typeface="Montserrat" panose="00000500000000000000" pitchFamily="2" charset="0"/>
              </a:rPr>
              <a:t>Ask Mode</a:t>
            </a:r>
          </a:p>
          <a:p>
            <a:pPr marL="0" lvl="1" indent="0">
              <a:buNone/>
            </a:pPr>
            <a:r>
              <a:rPr lang="en-US" sz="1400" dirty="0">
                <a:latin typeface="Montserrat" panose="00000500000000000000" pitchFamily="2" charset="0"/>
              </a:rPr>
              <a:t>Ask Mode simplifies code navigation, making it easier to understand complex code structures and logic.</a:t>
            </a:r>
          </a:p>
          <a:p>
            <a:pPr marL="0" indent="0">
              <a:spcBef>
                <a:spcPts val="2500"/>
              </a:spcBef>
              <a:buNone/>
            </a:pPr>
            <a:r>
              <a:rPr lang="en-US" sz="1400" b="1" dirty="0">
                <a:latin typeface="Montserrat" panose="00000500000000000000" pitchFamily="2" charset="0"/>
              </a:rPr>
              <a:t>Edit Mode</a:t>
            </a:r>
          </a:p>
          <a:p>
            <a:pPr marL="0" lvl="1" indent="0">
              <a:buNone/>
            </a:pPr>
            <a:r>
              <a:rPr lang="en-US" sz="1400" dirty="0">
                <a:latin typeface="Montserrat" panose="00000500000000000000" pitchFamily="2" charset="0"/>
              </a:rPr>
              <a:t>Edit Mode balances AI suggestions with developer control, ensuring precision in code editing and enhancements.</a:t>
            </a:r>
          </a:p>
          <a:p>
            <a:pPr marL="0" indent="0">
              <a:spcBef>
                <a:spcPts val="2500"/>
              </a:spcBef>
              <a:buNone/>
            </a:pPr>
            <a:r>
              <a:rPr lang="en-US" sz="1400" b="1" dirty="0">
                <a:latin typeface="Montserrat" panose="00000500000000000000" pitchFamily="2" charset="0"/>
              </a:rPr>
              <a:t>Agent Mode</a:t>
            </a:r>
          </a:p>
          <a:p>
            <a:pPr marL="0" lvl="1" indent="0">
              <a:buNone/>
            </a:pPr>
            <a:r>
              <a:rPr lang="en-US" sz="1400" dirty="0">
                <a:latin typeface="Montserrat" panose="00000500000000000000" pitchFamily="2" charset="0"/>
              </a:rPr>
              <a:t>Agent Mode excels at autonomous task completion, significantly reducing manual effort for complex workflows and tasks.</a:t>
            </a:r>
          </a:p>
          <a:p>
            <a:pPr marL="0" indent="0">
              <a:spcBef>
                <a:spcPts val="2500"/>
              </a:spcBef>
              <a:buNone/>
            </a:pPr>
            <a:r>
              <a:rPr lang="en-US" sz="1400" b="1" dirty="0">
                <a:latin typeface="Montserrat" panose="00000500000000000000" pitchFamily="2" charset="0"/>
              </a:rPr>
              <a:t>Dynamic Mode Combination</a:t>
            </a:r>
          </a:p>
          <a:p>
            <a:pPr marL="0" lvl="1" indent="0">
              <a:buNone/>
            </a:pPr>
            <a:r>
              <a:rPr lang="en-US" sz="1400" dirty="0">
                <a:latin typeface="Montserrat" panose="00000500000000000000" pitchFamily="2" charset="0"/>
              </a:rPr>
              <a:t>For optimal results, dynamically combine modes to leverage their strengths in diagnosing and resolving issues.</a:t>
            </a:r>
          </a:p>
        </p:txBody>
      </p:sp>
    </p:spTree>
    <p:extLst>
      <p:ext uri="{BB962C8B-B14F-4D97-AF65-F5344CB8AC3E}">
        <p14:creationId xmlns:p14="http://schemas.microsoft.com/office/powerpoint/2010/main" val="1412126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01B66-2334-2D08-AED0-E2FFA49E9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CE1B6-A0A2-9849-4BE9-69AEB858D8C1}"/>
              </a:ext>
            </a:extLst>
          </p:cNvPr>
          <p:cNvSpPr>
            <a:spLocks noGrp="1"/>
          </p:cNvSpPr>
          <p:nvPr>
            <p:ph type="title"/>
          </p:nvPr>
        </p:nvSpPr>
        <p:spPr/>
        <p:txBody>
          <a:bodyPr/>
          <a:lstStyle/>
          <a:p>
            <a:r>
              <a:rPr lang="en-GB"/>
              <a:t>03</a:t>
            </a:r>
          </a:p>
        </p:txBody>
      </p:sp>
      <p:sp>
        <p:nvSpPr>
          <p:cNvPr id="3" name="Content Placeholder 2">
            <a:extLst>
              <a:ext uri="{FF2B5EF4-FFF2-40B4-BE49-F238E27FC236}">
                <a16:creationId xmlns:a16="http://schemas.microsoft.com/office/drawing/2014/main" id="{E9E24D1D-3307-F149-45DA-E4B054B4899E}"/>
              </a:ext>
            </a:extLst>
          </p:cNvPr>
          <p:cNvSpPr>
            <a:spLocks noGrp="1"/>
          </p:cNvSpPr>
          <p:nvPr>
            <p:ph sz="quarter" idx="10"/>
          </p:nvPr>
        </p:nvSpPr>
        <p:spPr>
          <a:xfrm>
            <a:off x="1326995" y="3691053"/>
            <a:ext cx="12433610" cy="2944813"/>
          </a:xfrm>
        </p:spPr>
        <p:txBody>
          <a:bodyPr>
            <a:normAutofit fontScale="85000" lnSpcReduction="20000"/>
          </a:bodyPr>
          <a:lstStyle/>
          <a:p>
            <a:r>
              <a:rPr lang="en-US" sz="9600" dirty="0"/>
              <a:t>Extending GitHub Copilot in Your Organization</a:t>
            </a:r>
            <a:endParaRPr lang="en-GB" dirty="0"/>
          </a:p>
        </p:txBody>
      </p:sp>
    </p:spTree>
    <p:extLst>
      <p:ext uri="{BB962C8B-B14F-4D97-AF65-F5344CB8AC3E}">
        <p14:creationId xmlns:p14="http://schemas.microsoft.com/office/powerpoint/2010/main" val="1530693651"/>
      </p:ext>
    </p:extLst>
  </p:cSld>
  <p:clrMapOvr>
    <a:masterClrMapping/>
  </p:clrMapOvr>
</p:sld>
</file>

<file path=ppt/theme/theme1.xml><?xml version="1.0" encoding="utf-8"?>
<a:theme xmlns:a="http://schemas.openxmlformats.org/drawingml/2006/main" name="RocketMind">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ketMind" id="{C1DE0DE7-C87D-4CF3-AB81-799FCEAC350F}" vid="{90EB90FE-65EE-4F60-BC20-045149646BE1}"/>
    </a:ext>
  </a:extLst>
</a:theme>
</file>

<file path=ppt/theme/theme2.xml><?xml version="1.0" encoding="utf-8"?>
<a:theme xmlns:a="http://schemas.openxmlformats.org/drawingml/2006/main" name="1_RocketMind - Imaginery">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dirty="0">
            <a:latin typeface="Montserra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RocketMind</Template>
  <TotalTime>9</TotalTime>
  <Words>1419</Words>
  <Application>Microsoft Office PowerPoint</Application>
  <PresentationFormat>Widescreen</PresentationFormat>
  <Paragraphs>178</Paragraphs>
  <Slides>27</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Calibri</vt:lpstr>
      <vt:lpstr>Calibri Light</vt:lpstr>
      <vt:lpstr>Montserrat</vt:lpstr>
      <vt:lpstr>Montserrat SemiBold</vt:lpstr>
      <vt:lpstr>RocketMind</vt:lpstr>
      <vt:lpstr>1_RocketMind - Imaginery</vt:lpstr>
      <vt:lpstr>Introduction to GitHub Copilot</vt:lpstr>
      <vt:lpstr>01</vt:lpstr>
      <vt:lpstr>Ask Mode</vt:lpstr>
      <vt:lpstr>Edit Mode</vt:lpstr>
      <vt:lpstr>Agent Mode</vt:lpstr>
      <vt:lpstr>02</vt:lpstr>
      <vt:lpstr>Comparison of Modes</vt:lpstr>
      <vt:lpstr>Summary of Modes</vt:lpstr>
      <vt:lpstr>03</vt:lpstr>
      <vt:lpstr>Installation and Usage</vt:lpstr>
      <vt:lpstr>Benefits</vt:lpstr>
      <vt:lpstr>04</vt:lpstr>
      <vt:lpstr>Personal Custom Instructions</vt:lpstr>
      <vt:lpstr>Repository-Specific Instructions</vt:lpstr>
      <vt:lpstr>Model Flexibility</vt:lpstr>
      <vt:lpstr>Prompt Engineering</vt:lpstr>
      <vt:lpstr>05</vt:lpstr>
      <vt:lpstr>Steps to Add Instructions</vt:lpstr>
      <vt:lpstr>Priority and Scope</vt:lpstr>
      <vt:lpstr>06</vt:lpstr>
      <vt:lpstr>Steps to Add Instructions</vt:lpstr>
      <vt:lpstr>Examples and Best Practices</vt:lpstr>
      <vt:lpstr>07</vt:lpstr>
      <vt:lpstr>Key Features and Prerequisites</vt:lpstr>
      <vt:lpstr>Configuring MCP Servers</vt:lpstr>
      <vt:lpstr>Using MCP Servers</vt:lpstr>
      <vt:lpstr>Creating Custom MCP Servers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Ruben Toribio Gallardo</dc:creator>
  <cp:lastModifiedBy>Ruben Toribio</cp:lastModifiedBy>
  <cp:revision>4</cp:revision>
  <dcterms:created xsi:type="dcterms:W3CDTF">2025-05-06T10:09:08Z</dcterms:created>
  <dcterms:modified xsi:type="dcterms:W3CDTF">2025-05-07T17:32:08Z</dcterms:modified>
</cp:coreProperties>
</file>